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312" r:id="rId2"/>
    <p:sldId id="1368" r:id="rId3"/>
    <p:sldId id="1477" r:id="rId4"/>
    <p:sldId id="1478" r:id="rId5"/>
    <p:sldId id="1457" r:id="rId6"/>
    <p:sldId id="1458" r:id="rId7"/>
    <p:sldId id="1459" r:id="rId8"/>
    <p:sldId id="1460" r:id="rId9"/>
    <p:sldId id="1461" r:id="rId10"/>
    <p:sldId id="1462" r:id="rId11"/>
    <p:sldId id="1463" r:id="rId12"/>
    <p:sldId id="1379" r:id="rId13"/>
    <p:sldId id="1464" r:id="rId14"/>
    <p:sldId id="1465" r:id="rId15"/>
    <p:sldId id="1466" r:id="rId16"/>
    <p:sldId id="1467" r:id="rId17"/>
    <p:sldId id="1479" r:id="rId18"/>
    <p:sldId id="1468" r:id="rId19"/>
    <p:sldId id="1469" r:id="rId20"/>
    <p:sldId id="1470" r:id="rId21"/>
    <p:sldId id="1472" r:id="rId22"/>
    <p:sldId id="1473" r:id="rId23"/>
    <p:sldId id="1400" r:id="rId24"/>
    <p:sldId id="1480" r:id="rId25"/>
    <p:sldId id="1481" r:id="rId26"/>
    <p:sldId id="1482" r:id="rId27"/>
    <p:sldId id="1483" r:id="rId28"/>
    <p:sldId id="1484" r:id="rId29"/>
    <p:sldId id="1485" r:id="rId30"/>
    <p:sldId id="1474" r:id="rId31"/>
    <p:sldId id="1475" r:id="rId32"/>
    <p:sldId id="1476" r:id="rId33"/>
    <p:sldId id="130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3" autoAdjust="0"/>
    <p:restoredTop sz="93480" autoAdjust="0"/>
  </p:normalViewPr>
  <p:slideViewPr>
    <p:cSldViewPr snapToGrid="0">
      <p:cViewPr varScale="1">
        <p:scale>
          <a:sx n="124" d="100"/>
          <a:sy n="124" d="100"/>
        </p:scale>
        <p:origin x="80" y="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21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18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38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97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59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122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97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86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2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776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71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793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039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43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45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11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73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217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188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0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902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88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52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60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840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78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0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2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87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5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2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40135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63" r:id="rId4"/>
    <p:sldLayoutId id="2147483649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4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7.bin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9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5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4.bin"/><Relationship Id="rId32" Type="http://schemas.openxmlformats.org/officeDocument/2006/relationships/image" Target="../media/image21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7.bin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31" Type="http://schemas.openxmlformats.org/officeDocument/2006/relationships/image" Target="../media/image20.png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9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282229" y="2160824"/>
            <a:ext cx="2909771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컴퓨터공학과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] Image Classification using LeNet-5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551794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LeNet5: 2 convolutional</a:t>
            </a:r>
            <a:r>
              <a:rPr lang="ko-KR" altLang="en-US" b="1" dirty="0"/>
              <a:t> </a:t>
            </a:r>
            <a:r>
              <a:rPr lang="en-US" altLang="ko-KR" b="1" dirty="0"/>
              <a:t>layers,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fully</a:t>
            </a:r>
            <a:r>
              <a:rPr lang="ko-KR" altLang="en-US" b="1" dirty="0"/>
              <a:t> </a:t>
            </a:r>
            <a:r>
              <a:rPr lang="en-US" altLang="ko-KR" b="1" dirty="0"/>
              <a:t>connected</a:t>
            </a:r>
            <a:r>
              <a:rPr lang="ko-KR" altLang="en-US" b="1" dirty="0"/>
              <a:t> </a:t>
            </a:r>
            <a:r>
              <a:rPr lang="en-US" altLang="ko-KR" b="1" dirty="0"/>
              <a:t>layers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Filter size: 5x5, Stride: 1, Padding: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2FC61-8AC0-499F-8296-71FFF21A326B}"/>
              </a:ext>
            </a:extLst>
          </p:cNvPr>
          <p:cNvSpPr txBox="1"/>
          <p:nvPr/>
        </p:nvSpPr>
        <p:spPr>
          <a:xfrm>
            <a:off x="5300849" y="566437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7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120104DA-7824-46C1-BEBD-43252591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190133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02105B-2A65-4F05-960C-6FE3159FBC53}"/>
              </a:ext>
            </a:extLst>
          </p:cNvPr>
          <p:cNvSpPr txBox="1"/>
          <p:nvPr/>
        </p:nvSpPr>
        <p:spPr>
          <a:xfrm>
            <a:off x="2372418" y="510903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AEEC6-87AC-432F-A47A-85FCFF0CE8C2}"/>
              </a:ext>
            </a:extLst>
          </p:cNvPr>
          <p:cNvSpPr txBox="1"/>
          <p:nvPr/>
        </p:nvSpPr>
        <p:spPr>
          <a:xfrm>
            <a:off x="6107250" y="510903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57F8C-6EFF-4CDD-BA42-9B9AF25A43CE}"/>
              </a:ext>
            </a:extLst>
          </p:cNvPr>
          <p:cNvSpPr txBox="1"/>
          <p:nvPr/>
        </p:nvSpPr>
        <p:spPr>
          <a:xfrm>
            <a:off x="4909002" y="510903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D7711F-38A9-4BD0-8AAD-9C1556F6A7D2}"/>
              </a:ext>
            </a:extLst>
          </p:cNvPr>
          <p:cNvSpPr txBox="1"/>
          <p:nvPr/>
        </p:nvSpPr>
        <p:spPr>
          <a:xfrm>
            <a:off x="7931602" y="510903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C7C61E-F2D5-44F3-8166-C43DDC1572E4}"/>
              </a:ext>
            </a:extLst>
          </p:cNvPr>
          <p:cNvSpPr txBox="1"/>
          <p:nvPr/>
        </p:nvSpPr>
        <p:spPr>
          <a:xfrm>
            <a:off x="8569198" y="480125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06BA9-33C8-4F5F-B876-3E8BA3AE5921}"/>
              </a:ext>
            </a:extLst>
          </p:cNvPr>
          <p:cNvSpPr txBox="1"/>
          <p:nvPr/>
        </p:nvSpPr>
        <p:spPr>
          <a:xfrm>
            <a:off x="9838336" y="449347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4D9028-C1FC-4879-879A-2E68129D965C}"/>
              </a:ext>
            </a:extLst>
          </p:cNvPr>
          <p:cNvSpPr txBox="1"/>
          <p:nvPr/>
        </p:nvSpPr>
        <p:spPr>
          <a:xfrm>
            <a:off x="0" y="6281280"/>
            <a:ext cx="6036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9D5DEFD-407F-4E1F-ACEC-E705C35DE783}"/>
              </a:ext>
            </a:extLst>
          </p:cNvPr>
          <p:cNvSpPr/>
          <p:nvPr/>
        </p:nvSpPr>
        <p:spPr>
          <a:xfrm>
            <a:off x="1407160" y="2697480"/>
            <a:ext cx="782320" cy="4622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E0D63-0CFF-43AF-A968-7629C2C39F52}"/>
              </a:ext>
            </a:extLst>
          </p:cNvPr>
          <p:cNvSpPr txBox="1"/>
          <p:nvPr/>
        </p:nvSpPr>
        <p:spPr>
          <a:xfrm>
            <a:off x="714699" y="1896143"/>
            <a:ext cx="193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MNIST</a:t>
            </a:r>
            <a:r>
              <a:rPr lang="ko-KR" altLang="en-US" b="1" dirty="0">
                <a:solidFill>
                  <a:srgbClr val="FF0000"/>
                </a:solidFill>
              </a:rPr>
              <a:t> 데이터셋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(28x28</a:t>
            </a:r>
            <a:r>
              <a:rPr lang="ko-KR" altLang="en-US" b="1" dirty="0">
                <a:solidFill>
                  <a:srgbClr val="FF0000"/>
                </a:solidFill>
              </a:rPr>
              <a:t> 이미지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67C3D9-F49F-46CE-8A99-A5651A9B5658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1681470" y="2542474"/>
            <a:ext cx="116850" cy="1550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641014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CNN </a:t>
            </a:r>
            <a:r>
              <a:rPr lang="ko-KR" altLang="en-US" b="1" dirty="0"/>
              <a:t>구조 </a:t>
            </a:r>
            <a:r>
              <a:rPr lang="en-US" altLang="ko-KR" b="1" dirty="0"/>
              <a:t>(LeNet-5)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size:</a:t>
            </a:r>
            <a:r>
              <a:rPr lang="ko-KR" altLang="en-US" dirty="0"/>
              <a:t> </a:t>
            </a:r>
            <a:r>
              <a:rPr lang="en-US" altLang="ko-KR" dirty="0"/>
              <a:t>5x5,</a:t>
            </a:r>
            <a:r>
              <a:rPr lang="ko-KR" altLang="en-US" dirty="0"/>
              <a:t> </a:t>
            </a:r>
            <a:r>
              <a:rPr lang="en-US" altLang="ko-KR" dirty="0"/>
              <a:t>Stride: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Padding: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14EF2-8CFD-45DE-B476-5F786E5F5367}"/>
              </a:ext>
            </a:extLst>
          </p:cNvPr>
          <p:cNvSpPr txBox="1"/>
          <p:nvPr/>
        </p:nvSpPr>
        <p:spPr>
          <a:xfrm>
            <a:off x="4913725" y="5902041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변경된 </a:t>
            </a:r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17" name="Picture 2" descr="Looking inside neural nets">
            <a:extLst>
              <a:ext uri="{FF2B5EF4-FFF2-40B4-BE49-F238E27FC236}">
                <a16:creationId xmlns:a16="http://schemas.microsoft.com/office/drawing/2014/main" id="{9E16CCF8-13B7-4997-81C5-EEAF6B9F3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04090" y="2584342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74B3BC-D5FE-4447-BA6A-C9F636FF4064}"/>
              </a:ext>
            </a:extLst>
          </p:cNvPr>
          <p:cNvSpPr txBox="1"/>
          <p:nvPr/>
        </p:nvSpPr>
        <p:spPr>
          <a:xfrm>
            <a:off x="2228479" y="216411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28x28x1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5697-9595-4DCD-A63F-3BB5DE9F05E1}"/>
              </a:ext>
            </a:extLst>
          </p:cNvPr>
          <p:cNvSpPr txBox="1"/>
          <p:nvPr/>
        </p:nvSpPr>
        <p:spPr>
          <a:xfrm>
            <a:off x="1981616" y="370406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95D3DA-7F6E-4F7C-9378-E53A62BAEC4E}"/>
              </a:ext>
            </a:extLst>
          </p:cNvPr>
          <p:cNvSpPr/>
          <p:nvPr/>
        </p:nvSpPr>
        <p:spPr>
          <a:xfrm>
            <a:off x="3724622" y="2506287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[5x5x1]x6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7B05D6-1E99-4E09-BFF9-8F743D2DF0E4}"/>
              </a:ext>
            </a:extLst>
          </p:cNvPr>
          <p:cNvSpPr/>
          <p:nvPr/>
        </p:nvSpPr>
        <p:spPr>
          <a:xfrm>
            <a:off x="4252942" y="2506287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23E854-FB52-4A0D-998B-B1D5C57FA1A3}"/>
              </a:ext>
            </a:extLst>
          </p:cNvPr>
          <p:cNvSpPr/>
          <p:nvPr/>
        </p:nvSpPr>
        <p:spPr>
          <a:xfrm>
            <a:off x="5157318" y="2506287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21EB6E-A255-4A6A-84BB-7969E905523C}"/>
              </a:ext>
            </a:extLst>
          </p:cNvPr>
          <p:cNvSpPr/>
          <p:nvPr/>
        </p:nvSpPr>
        <p:spPr>
          <a:xfrm>
            <a:off x="6061693" y="2506287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7D340A-56E0-44DD-991F-AEA5654CD934}"/>
              </a:ext>
            </a:extLst>
          </p:cNvPr>
          <p:cNvSpPr/>
          <p:nvPr/>
        </p:nvSpPr>
        <p:spPr>
          <a:xfrm>
            <a:off x="6590013" y="2506287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B29A64-D149-40C9-BEEE-16A074FA9D4F}"/>
              </a:ext>
            </a:extLst>
          </p:cNvPr>
          <p:cNvSpPr/>
          <p:nvPr/>
        </p:nvSpPr>
        <p:spPr>
          <a:xfrm>
            <a:off x="7505947" y="2506287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A0313F-D5B0-4FC1-8EC3-F317B042C15B}"/>
              </a:ext>
            </a:extLst>
          </p:cNvPr>
          <p:cNvSpPr/>
          <p:nvPr/>
        </p:nvSpPr>
        <p:spPr>
          <a:xfrm>
            <a:off x="8828555" y="3217184"/>
            <a:ext cx="636332" cy="2881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31B52D-975D-48A1-AD77-57556CE1E17D}"/>
              </a:ext>
            </a:extLst>
          </p:cNvPr>
          <p:cNvSpPr/>
          <p:nvPr/>
        </p:nvSpPr>
        <p:spPr>
          <a:xfrm>
            <a:off x="8828555" y="3621267"/>
            <a:ext cx="636332" cy="28819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C5B4DF-794A-4F9C-A964-EB3CDE5F7426}"/>
              </a:ext>
            </a:extLst>
          </p:cNvPr>
          <p:cNvSpPr/>
          <p:nvPr/>
        </p:nvSpPr>
        <p:spPr>
          <a:xfrm>
            <a:off x="8828555" y="4025350"/>
            <a:ext cx="636332" cy="28819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225594-7704-4868-BEA1-173F091C71AF}"/>
              </a:ext>
            </a:extLst>
          </p:cNvPr>
          <p:cNvSpPr/>
          <p:nvPr/>
        </p:nvSpPr>
        <p:spPr>
          <a:xfrm>
            <a:off x="8828555" y="4429433"/>
            <a:ext cx="636332" cy="28819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48C1CC-8308-4A57-9F56-48A7667BC9A7}"/>
              </a:ext>
            </a:extLst>
          </p:cNvPr>
          <p:cNvSpPr txBox="1"/>
          <p:nvPr/>
        </p:nvSpPr>
        <p:spPr>
          <a:xfrm>
            <a:off x="9464887" y="3176616"/>
            <a:ext cx="2038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Convolution layer</a:t>
            </a:r>
            <a:endParaRPr lang="ko-KR" altLang="en-US" sz="1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A0B08B-53D6-46C0-A9D3-C29D10D2C80D}"/>
              </a:ext>
            </a:extLst>
          </p:cNvPr>
          <p:cNvSpPr txBox="1"/>
          <p:nvPr/>
        </p:nvSpPr>
        <p:spPr>
          <a:xfrm>
            <a:off x="9464887" y="3579878"/>
            <a:ext cx="2180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Activation function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AB543-9E4E-4E78-8D1B-29C9BF1ACAA0}"/>
              </a:ext>
            </a:extLst>
          </p:cNvPr>
          <p:cNvSpPr txBox="1"/>
          <p:nvPr/>
        </p:nvSpPr>
        <p:spPr>
          <a:xfrm>
            <a:off x="9464887" y="3983140"/>
            <a:ext cx="159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Pooling layer</a:t>
            </a:r>
            <a:endParaRPr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95630E-8A4D-4321-8599-2778A83617EF}"/>
              </a:ext>
            </a:extLst>
          </p:cNvPr>
          <p:cNvSpPr txBox="1"/>
          <p:nvPr/>
        </p:nvSpPr>
        <p:spPr>
          <a:xfrm>
            <a:off x="9464887" y="4386401"/>
            <a:ext cx="238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Fully connected layer</a:t>
            </a:r>
            <a:endParaRPr lang="ko-KR" altLang="en-US" sz="16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52BBB2-28D4-4BDC-998B-327FEAFC8EE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285524" y="3121721"/>
            <a:ext cx="439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733918-EA1D-445A-A866-1A7CE0BCF25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705062" y="3121721"/>
            <a:ext cx="452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F67369A-5923-40F7-8C86-D12AC396CA6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609438" y="3121721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0474C6A-CCFA-4518-9A45-B188D065FD2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042133" y="3121721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0D2A40-5189-4DF9-ABF2-D5ED4BB5DB63}"/>
              </a:ext>
            </a:extLst>
          </p:cNvPr>
          <p:cNvSpPr/>
          <p:nvPr/>
        </p:nvSpPr>
        <p:spPr>
          <a:xfrm>
            <a:off x="7505947" y="4240405"/>
            <a:ext cx="452120" cy="123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A905A9-B050-4503-A792-23DA7ABB9552}"/>
              </a:ext>
            </a:extLst>
          </p:cNvPr>
          <p:cNvSpPr/>
          <p:nvPr/>
        </p:nvSpPr>
        <p:spPr>
          <a:xfrm>
            <a:off x="3735162" y="4240405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1D35F5-7ACC-4EE5-BF0B-4B176FD652C7}"/>
              </a:ext>
            </a:extLst>
          </p:cNvPr>
          <p:cNvSpPr/>
          <p:nvPr/>
        </p:nvSpPr>
        <p:spPr>
          <a:xfrm>
            <a:off x="4628998" y="4240405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64A974-3146-475C-B5AB-9CCC636BB307}"/>
              </a:ext>
            </a:extLst>
          </p:cNvPr>
          <p:cNvSpPr/>
          <p:nvPr/>
        </p:nvSpPr>
        <p:spPr>
          <a:xfrm>
            <a:off x="5157318" y="4240405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F7E864-89A7-4742-88CA-B3B85F540A57}"/>
              </a:ext>
            </a:extLst>
          </p:cNvPr>
          <p:cNvSpPr/>
          <p:nvPr/>
        </p:nvSpPr>
        <p:spPr>
          <a:xfrm>
            <a:off x="6061693" y="4240405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FB1015-47BD-49E1-BA3D-86F74AF1F086}"/>
              </a:ext>
            </a:extLst>
          </p:cNvPr>
          <p:cNvSpPr/>
          <p:nvPr/>
        </p:nvSpPr>
        <p:spPr>
          <a:xfrm>
            <a:off x="6590013" y="4240405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256x120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3858021-A90C-4C03-B183-0578D80F92E3}"/>
              </a:ext>
            </a:extLst>
          </p:cNvPr>
          <p:cNvCxnSpPr>
            <a:cxnSpLocks/>
            <a:stCxn id="25" idx="3"/>
            <a:endCxn id="49" idx="3"/>
          </p:cNvCxnSpPr>
          <p:nvPr/>
        </p:nvCxnSpPr>
        <p:spPr>
          <a:xfrm>
            <a:off x="7958067" y="3121721"/>
            <a:ext cx="12700" cy="173411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0C4D13D-D8D1-4096-97C5-912839FBABC6}"/>
              </a:ext>
            </a:extLst>
          </p:cNvPr>
          <p:cNvCxnSpPr>
            <a:cxnSpLocks/>
            <a:stCxn id="49" idx="1"/>
            <a:endCxn id="54" idx="3"/>
          </p:cNvCxnSpPr>
          <p:nvPr/>
        </p:nvCxnSpPr>
        <p:spPr>
          <a:xfrm flipH="1">
            <a:off x="7042133" y="4855839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E4467B5-01C8-4CB9-90E3-D5B3327E02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5609438" y="4855839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A177BDB-BC4B-4E1D-9731-A25B4F20C92D}"/>
              </a:ext>
            </a:extLst>
          </p:cNvPr>
          <p:cNvCxnSpPr>
            <a:cxnSpLocks/>
            <a:stCxn id="51" idx="1"/>
            <a:endCxn id="50" idx="3"/>
          </p:cNvCxnSpPr>
          <p:nvPr/>
        </p:nvCxnSpPr>
        <p:spPr>
          <a:xfrm flipH="1">
            <a:off x="4187282" y="4855839"/>
            <a:ext cx="441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2B84D3-5B3E-406C-B048-B727A3324DA2}"/>
              </a:ext>
            </a:extLst>
          </p:cNvPr>
          <p:cNvCxnSpPr>
            <a:cxnSpLocks/>
            <a:stCxn id="50" idx="1"/>
            <a:endCxn id="60" idx="3"/>
          </p:cNvCxnSpPr>
          <p:nvPr/>
        </p:nvCxnSpPr>
        <p:spPr>
          <a:xfrm flipH="1">
            <a:off x="3309264" y="4855839"/>
            <a:ext cx="425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F08561-31F1-43EE-ADE4-5224D519A35A}"/>
              </a:ext>
            </a:extLst>
          </p:cNvPr>
          <p:cNvSpPr txBox="1"/>
          <p:nvPr/>
        </p:nvSpPr>
        <p:spPr>
          <a:xfrm>
            <a:off x="2119516" y="4671173"/>
            <a:ext cx="11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결과</a:t>
            </a:r>
            <a:endParaRPr lang="en-US" altLang="ko-KR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771AFB-EB1B-4C2B-976A-D64520CF7105}"/>
              </a:ext>
            </a:extLst>
          </p:cNvPr>
          <p:cNvSpPr txBox="1"/>
          <p:nvPr/>
        </p:nvSpPr>
        <p:spPr>
          <a:xfrm>
            <a:off x="2378401" y="50790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7366CA-C672-40B7-912F-98EA660C166A}"/>
              </a:ext>
            </a:extLst>
          </p:cNvPr>
          <p:cNvSpPr txBox="1"/>
          <p:nvPr/>
        </p:nvSpPr>
        <p:spPr>
          <a:xfrm>
            <a:off x="8778184" y="511576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[KW x KH x C] x 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970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987810" cy="128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Convolution </a:t>
            </a:r>
            <a:r>
              <a:rPr lang="ko-KR" altLang="en-US" b="1" dirty="0"/>
              <a:t>연산의 출력 크기 계산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출력의 크기는 </a:t>
            </a:r>
            <a:r>
              <a:rPr lang="en-US" altLang="ko-KR" dirty="0">
                <a:solidFill>
                  <a:srgbClr val="0032F5"/>
                </a:solidFill>
              </a:rPr>
              <a:t>filter size, stride, padding size</a:t>
            </a:r>
            <a:r>
              <a:rPr lang="ko-KR" altLang="en-US" dirty="0"/>
              <a:t>에 따라 달라짐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출력 크기는 정수로 나누어 떨어져야 함</a:t>
            </a:r>
            <a:endParaRPr lang="en-US" altLang="ko-KR" dirty="0"/>
          </a:p>
        </p:txBody>
      </p:sp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CFDABA78-A3BA-42C1-8F34-B0512827E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2999" y="3003550"/>
          <a:ext cx="50250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CFDABA78-A3BA-42C1-8F34-B0512827E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2999" y="3003550"/>
                        <a:ext cx="5025081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>
            <a:extLst>
              <a:ext uri="{FF2B5EF4-FFF2-40B4-BE49-F238E27FC236}">
                <a16:creationId xmlns:a16="http://schemas.microsoft.com/office/drawing/2014/main" id="{494B5EFD-3DE6-4778-A991-D20D3AE72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3475" y="4468813"/>
          <a:ext cx="5045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480" imgH="469800" progId="Equation.DSMT4">
                  <p:embed/>
                </p:oleObj>
              </mc:Choice>
              <mc:Fallback>
                <p:oleObj name="Equation" r:id="rId5" imgW="3111480" imgH="469800" progId="Equation.DSMT4">
                  <p:embed/>
                  <p:pic>
                    <p:nvPicPr>
                      <p:cNvPr id="64" name="개체 63">
                        <a:extLst>
                          <a:ext uri="{FF2B5EF4-FFF2-40B4-BE49-F238E27FC236}">
                            <a16:creationId xmlns:a16="http://schemas.microsoft.com/office/drawing/2014/main" id="{494B5EFD-3DE6-4778-A991-D20D3AE72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4468813"/>
                        <a:ext cx="50450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85426B4-C539-4D63-87FD-FBEADA834172}"/>
              </a:ext>
            </a:extLst>
          </p:cNvPr>
          <p:cNvSpPr txBox="1"/>
          <p:nvPr/>
        </p:nvSpPr>
        <p:spPr>
          <a:xfrm>
            <a:off x="7054850" y="3003550"/>
            <a:ext cx="28232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(H, W): 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(FW, FH): Filter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P: Padding size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S: Stride</a:t>
            </a:r>
          </a:p>
        </p:txBody>
      </p:sp>
    </p:spTree>
    <p:extLst>
      <p:ext uri="{BB962C8B-B14F-4D97-AF65-F5344CB8AC3E}">
        <p14:creationId xmlns:p14="http://schemas.microsoft.com/office/powerpoint/2010/main" val="1774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641014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CNN </a:t>
            </a:r>
            <a:r>
              <a:rPr lang="ko-KR" altLang="en-US" b="1" dirty="0"/>
              <a:t>구조 </a:t>
            </a:r>
            <a:r>
              <a:rPr lang="en-US" altLang="ko-KR" b="1" dirty="0"/>
              <a:t>(LeNet-5)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size:</a:t>
            </a:r>
            <a:r>
              <a:rPr lang="ko-KR" altLang="en-US" dirty="0"/>
              <a:t> </a:t>
            </a:r>
            <a:r>
              <a:rPr lang="en-US" altLang="ko-KR" dirty="0"/>
              <a:t>5x5,</a:t>
            </a:r>
            <a:r>
              <a:rPr lang="ko-KR" altLang="en-US" dirty="0"/>
              <a:t> </a:t>
            </a:r>
            <a:r>
              <a:rPr lang="en-US" altLang="ko-KR" dirty="0"/>
              <a:t>Stride: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Padding: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F2A0D-1BA8-4796-A840-3CB55217C58C}"/>
              </a:ext>
            </a:extLst>
          </p:cNvPr>
          <p:cNvSpPr txBox="1"/>
          <p:nvPr/>
        </p:nvSpPr>
        <p:spPr>
          <a:xfrm>
            <a:off x="4913725" y="6068296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변경된 </a:t>
            </a:r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64" name="Picture 2" descr="Looking inside neural nets">
            <a:extLst>
              <a:ext uri="{FF2B5EF4-FFF2-40B4-BE49-F238E27FC236}">
                <a16:creationId xmlns:a16="http://schemas.microsoft.com/office/drawing/2014/main" id="{77454F9E-999C-4BCA-B84F-1811EA4C0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04090" y="2750597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02B6B5A-F395-4344-8FF7-30A53F11D170}"/>
              </a:ext>
            </a:extLst>
          </p:cNvPr>
          <p:cNvSpPr txBox="1"/>
          <p:nvPr/>
        </p:nvSpPr>
        <p:spPr>
          <a:xfrm>
            <a:off x="2228479" y="23303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28x28x1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C7E14-AD2F-41C1-8DB5-4F9DC7B882C3}"/>
              </a:ext>
            </a:extLst>
          </p:cNvPr>
          <p:cNvSpPr txBox="1"/>
          <p:nvPr/>
        </p:nvSpPr>
        <p:spPr>
          <a:xfrm>
            <a:off x="1981616" y="387031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EAE619-C996-465C-BF18-A17D20CA7335}"/>
              </a:ext>
            </a:extLst>
          </p:cNvPr>
          <p:cNvSpPr/>
          <p:nvPr/>
        </p:nvSpPr>
        <p:spPr>
          <a:xfrm>
            <a:off x="3724622" y="2672542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[5x5x1]x6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1C9516-48B5-4410-B160-5D73D50487DB}"/>
              </a:ext>
            </a:extLst>
          </p:cNvPr>
          <p:cNvSpPr/>
          <p:nvPr/>
        </p:nvSpPr>
        <p:spPr>
          <a:xfrm>
            <a:off x="4252942" y="2672542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F7CC25-24B4-4646-9800-A88736DF82FA}"/>
              </a:ext>
            </a:extLst>
          </p:cNvPr>
          <p:cNvSpPr/>
          <p:nvPr/>
        </p:nvSpPr>
        <p:spPr>
          <a:xfrm>
            <a:off x="5157318" y="2672542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C8B7AD-296F-4EC6-B612-2E80A61B814C}"/>
              </a:ext>
            </a:extLst>
          </p:cNvPr>
          <p:cNvSpPr/>
          <p:nvPr/>
        </p:nvSpPr>
        <p:spPr>
          <a:xfrm>
            <a:off x="6061693" y="2672542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300D69-4BD2-44D9-930D-9ABB071AEA02}"/>
              </a:ext>
            </a:extLst>
          </p:cNvPr>
          <p:cNvSpPr/>
          <p:nvPr/>
        </p:nvSpPr>
        <p:spPr>
          <a:xfrm>
            <a:off x="6590013" y="2672542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EAABC8-CFA4-4486-B389-B3294A5622FD}"/>
              </a:ext>
            </a:extLst>
          </p:cNvPr>
          <p:cNvSpPr/>
          <p:nvPr/>
        </p:nvSpPr>
        <p:spPr>
          <a:xfrm>
            <a:off x="7505947" y="2672542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3856D62-CC4A-4378-9FF7-2EA1FEC1A1C9}"/>
              </a:ext>
            </a:extLst>
          </p:cNvPr>
          <p:cNvSpPr/>
          <p:nvPr/>
        </p:nvSpPr>
        <p:spPr>
          <a:xfrm>
            <a:off x="9005825" y="4678976"/>
            <a:ext cx="636332" cy="2881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23FE4C-18B7-45AA-98AA-44E27F6411D1}"/>
              </a:ext>
            </a:extLst>
          </p:cNvPr>
          <p:cNvSpPr/>
          <p:nvPr/>
        </p:nvSpPr>
        <p:spPr>
          <a:xfrm>
            <a:off x="9005825" y="5083059"/>
            <a:ext cx="636332" cy="28819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68F0A8-9C4A-44F4-92FD-1FEC74B1E012}"/>
              </a:ext>
            </a:extLst>
          </p:cNvPr>
          <p:cNvSpPr/>
          <p:nvPr/>
        </p:nvSpPr>
        <p:spPr>
          <a:xfrm>
            <a:off x="9005825" y="5487142"/>
            <a:ext cx="636332" cy="28819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328578-3E70-4AA7-AC20-6175C3E70215}"/>
              </a:ext>
            </a:extLst>
          </p:cNvPr>
          <p:cNvSpPr/>
          <p:nvPr/>
        </p:nvSpPr>
        <p:spPr>
          <a:xfrm>
            <a:off x="9005825" y="5891225"/>
            <a:ext cx="636332" cy="28819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97F2F8-B636-4879-8F1D-25C998072D48}"/>
              </a:ext>
            </a:extLst>
          </p:cNvPr>
          <p:cNvSpPr txBox="1"/>
          <p:nvPr/>
        </p:nvSpPr>
        <p:spPr>
          <a:xfrm>
            <a:off x="9642157" y="4638408"/>
            <a:ext cx="2038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Convolution layer</a:t>
            </a:r>
            <a:endParaRPr lang="ko-KR" altLang="en-US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09AE2-A3DF-4F9D-BE16-0B7C3FBA703C}"/>
              </a:ext>
            </a:extLst>
          </p:cNvPr>
          <p:cNvSpPr txBox="1"/>
          <p:nvPr/>
        </p:nvSpPr>
        <p:spPr>
          <a:xfrm>
            <a:off x="9642157" y="5041670"/>
            <a:ext cx="2180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Activation function</a:t>
            </a:r>
            <a:endParaRPr lang="ko-KR" altLang="en-US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5242DD-2F3B-4CA0-A27C-7E9DBA417319}"/>
              </a:ext>
            </a:extLst>
          </p:cNvPr>
          <p:cNvSpPr txBox="1"/>
          <p:nvPr/>
        </p:nvSpPr>
        <p:spPr>
          <a:xfrm>
            <a:off x="9642157" y="5444932"/>
            <a:ext cx="159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Pooling layer</a:t>
            </a:r>
            <a:endParaRPr lang="ko-KR" altLang="en-US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7375E2-D731-4E2F-B033-C1A82C730816}"/>
              </a:ext>
            </a:extLst>
          </p:cNvPr>
          <p:cNvSpPr txBox="1"/>
          <p:nvPr/>
        </p:nvSpPr>
        <p:spPr>
          <a:xfrm>
            <a:off x="9642157" y="5848193"/>
            <a:ext cx="238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Fully connected layer</a:t>
            </a:r>
            <a:endParaRPr lang="ko-KR" altLang="en-US" sz="1600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C1E6F1-AAD3-4B4B-80A7-E585CD72D7A5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3285524" y="3287976"/>
            <a:ext cx="439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51910A1-D8A1-427C-AD7F-D2D257ED9555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4705062" y="3287976"/>
            <a:ext cx="452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E4A3E7-9E77-498D-AF88-779F15D8AB2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5609438" y="3287976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550E38A-4DD9-4172-83BE-33E0BE50C6F4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7042133" y="3287976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C8F2899-8983-4BB7-AB61-2E525928CC9D}"/>
              </a:ext>
            </a:extLst>
          </p:cNvPr>
          <p:cNvSpPr/>
          <p:nvPr/>
        </p:nvSpPr>
        <p:spPr>
          <a:xfrm>
            <a:off x="7505947" y="4406660"/>
            <a:ext cx="452120" cy="123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3C7C3A7-5466-42A9-BE2D-E46ADE3A0144}"/>
              </a:ext>
            </a:extLst>
          </p:cNvPr>
          <p:cNvSpPr/>
          <p:nvPr/>
        </p:nvSpPr>
        <p:spPr>
          <a:xfrm>
            <a:off x="3735162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BAC6399-8109-428F-875C-1117C414BBCA}"/>
              </a:ext>
            </a:extLst>
          </p:cNvPr>
          <p:cNvSpPr/>
          <p:nvPr/>
        </p:nvSpPr>
        <p:spPr>
          <a:xfrm>
            <a:off x="4628998" y="4406660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1125FE9-4ED7-4087-8237-E973323D3911}"/>
              </a:ext>
            </a:extLst>
          </p:cNvPr>
          <p:cNvSpPr/>
          <p:nvPr/>
        </p:nvSpPr>
        <p:spPr>
          <a:xfrm>
            <a:off x="5157318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E177441-F7EF-4992-9305-E963D412593E}"/>
              </a:ext>
            </a:extLst>
          </p:cNvPr>
          <p:cNvSpPr/>
          <p:nvPr/>
        </p:nvSpPr>
        <p:spPr>
          <a:xfrm>
            <a:off x="6061693" y="4406660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C61A1D-B614-4900-AEA3-4353DE741EDF}"/>
              </a:ext>
            </a:extLst>
          </p:cNvPr>
          <p:cNvSpPr/>
          <p:nvPr/>
        </p:nvSpPr>
        <p:spPr>
          <a:xfrm>
            <a:off x="6590013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256x120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1079142E-A2BB-4E1E-B716-4E14D6A8F94E}"/>
              </a:ext>
            </a:extLst>
          </p:cNvPr>
          <p:cNvCxnSpPr>
            <a:cxnSpLocks/>
            <a:stCxn id="72" idx="3"/>
            <a:endCxn id="85" idx="3"/>
          </p:cNvCxnSpPr>
          <p:nvPr/>
        </p:nvCxnSpPr>
        <p:spPr>
          <a:xfrm>
            <a:off x="7958067" y="3287976"/>
            <a:ext cx="12700" cy="173411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4350F87-8AE0-4D16-8DBD-FCDD0FFD5FE1}"/>
              </a:ext>
            </a:extLst>
          </p:cNvPr>
          <p:cNvCxnSpPr>
            <a:cxnSpLocks/>
            <a:stCxn id="85" idx="1"/>
            <a:endCxn id="90" idx="3"/>
          </p:cNvCxnSpPr>
          <p:nvPr/>
        </p:nvCxnSpPr>
        <p:spPr>
          <a:xfrm flipH="1">
            <a:off x="7042133" y="5022094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CBE4937-81F7-4342-90AF-AD37814435DB}"/>
              </a:ext>
            </a:extLst>
          </p:cNvPr>
          <p:cNvCxnSpPr>
            <a:cxnSpLocks/>
            <a:stCxn id="89" idx="1"/>
            <a:endCxn id="88" idx="3"/>
          </p:cNvCxnSpPr>
          <p:nvPr/>
        </p:nvCxnSpPr>
        <p:spPr>
          <a:xfrm flipH="1">
            <a:off x="5609438" y="5022094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FE09E4D-FAB3-4E83-8E64-1737080C8074}"/>
              </a:ext>
            </a:extLst>
          </p:cNvPr>
          <p:cNvCxnSpPr>
            <a:cxnSpLocks/>
            <a:stCxn id="87" idx="1"/>
            <a:endCxn id="86" idx="3"/>
          </p:cNvCxnSpPr>
          <p:nvPr/>
        </p:nvCxnSpPr>
        <p:spPr>
          <a:xfrm flipH="1">
            <a:off x="4187282" y="5022094"/>
            <a:ext cx="441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859541F-513C-4182-8364-F3558DFFACA8}"/>
              </a:ext>
            </a:extLst>
          </p:cNvPr>
          <p:cNvCxnSpPr>
            <a:cxnSpLocks/>
            <a:stCxn id="86" idx="1"/>
            <a:endCxn id="96" idx="3"/>
          </p:cNvCxnSpPr>
          <p:nvPr/>
        </p:nvCxnSpPr>
        <p:spPr>
          <a:xfrm flipH="1">
            <a:off x="3309264" y="5022094"/>
            <a:ext cx="425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B649535-4120-45D3-84B4-E309577477BC}"/>
              </a:ext>
            </a:extLst>
          </p:cNvPr>
          <p:cNvSpPr txBox="1"/>
          <p:nvPr/>
        </p:nvSpPr>
        <p:spPr>
          <a:xfrm>
            <a:off x="2119516" y="4837428"/>
            <a:ext cx="11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결과</a:t>
            </a:r>
            <a:endParaRPr lang="en-US" altLang="ko-KR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EEAD98-6B4A-4D2D-9E46-4696F82B9582}"/>
              </a:ext>
            </a:extLst>
          </p:cNvPr>
          <p:cNvSpPr txBox="1"/>
          <p:nvPr/>
        </p:nvSpPr>
        <p:spPr>
          <a:xfrm>
            <a:off x="2378401" y="52453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EB8FDA-D436-46CE-9385-FB0819630C00}"/>
              </a:ext>
            </a:extLst>
          </p:cNvPr>
          <p:cNvSpPr txBox="1"/>
          <p:nvPr/>
        </p:nvSpPr>
        <p:spPr>
          <a:xfrm>
            <a:off x="4370298" y="2171811"/>
            <a:ext cx="10999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24x24x6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567EC2-7753-472C-B384-3855A0FE9769}"/>
              </a:ext>
            </a:extLst>
          </p:cNvPr>
          <p:cNvSpPr txBox="1"/>
          <p:nvPr/>
        </p:nvSpPr>
        <p:spPr>
          <a:xfrm>
            <a:off x="5271529" y="1755441"/>
            <a:ext cx="10999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12x12x6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51E657-63C1-4368-BDF8-2F32B56EC76F}"/>
              </a:ext>
            </a:extLst>
          </p:cNvPr>
          <p:cNvSpPr txBox="1"/>
          <p:nvPr/>
        </p:nvSpPr>
        <p:spPr>
          <a:xfrm>
            <a:off x="6798841" y="2171811"/>
            <a:ext cx="96693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8x8x16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A82DFD1-3DBC-4C01-B61A-0AE56EDB1FAC}"/>
              </a:ext>
            </a:extLst>
          </p:cNvPr>
          <p:cNvSpPr txBox="1"/>
          <p:nvPr/>
        </p:nvSpPr>
        <p:spPr>
          <a:xfrm>
            <a:off x="8443749" y="3903410"/>
            <a:ext cx="96693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4x4x16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178E94-0415-479F-8222-CEA124D7898D}"/>
              </a:ext>
            </a:extLst>
          </p:cNvPr>
          <p:cNvSpPr txBox="1"/>
          <p:nvPr/>
        </p:nvSpPr>
        <p:spPr>
          <a:xfrm>
            <a:off x="6875482" y="5700845"/>
            <a:ext cx="841898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256x1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A0B1958-5AD8-4FAB-A18D-FA59F18E11F7}"/>
              </a:ext>
            </a:extLst>
          </p:cNvPr>
          <p:cNvSpPr txBox="1"/>
          <p:nvPr/>
        </p:nvSpPr>
        <p:spPr>
          <a:xfrm>
            <a:off x="5414616" y="5700845"/>
            <a:ext cx="841898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120x1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66F28C-C7A2-4916-93D3-11B6208CB935}"/>
              </a:ext>
            </a:extLst>
          </p:cNvPr>
          <p:cNvSpPr txBox="1"/>
          <p:nvPr/>
        </p:nvSpPr>
        <p:spPr>
          <a:xfrm>
            <a:off x="4075946" y="5700845"/>
            <a:ext cx="708848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84x1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F7943F0-5938-4532-BAB7-915042B87722}"/>
              </a:ext>
            </a:extLst>
          </p:cNvPr>
          <p:cNvCxnSpPr>
            <a:stCxn id="101" idx="1"/>
          </p:cNvCxnSpPr>
          <p:nvPr/>
        </p:nvCxnSpPr>
        <p:spPr>
          <a:xfrm flipH="1">
            <a:off x="8183881" y="4088076"/>
            <a:ext cx="25986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830AB23-6E3A-44BB-B1DF-66EAF343247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282306" y="2541143"/>
            <a:ext cx="1" cy="74683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E729DD1-CA9C-4AE3-8BBF-F26194BB35E5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821520" y="2124773"/>
            <a:ext cx="0" cy="116320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2A716F-BC1A-4D38-B24A-29EE6339B920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4920289" y="2541143"/>
            <a:ext cx="0" cy="75578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13E68D7-9643-452C-A4BD-3EB5B9D9C0B9}"/>
              </a:ext>
            </a:extLst>
          </p:cNvPr>
          <p:cNvCxnSpPr>
            <a:cxnSpLocks/>
            <a:stCxn id="102" idx="0"/>
          </p:cNvCxnSpPr>
          <p:nvPr/>
        </p:nvCxnSpPr>
        <p:spPr>
          <a:xfrm flipV="1">
            <a:off x="7296431" y="5058295"/>
            <a:ext cx="0" cy="64255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196437D-72EC-4EC5-AD79-92BA83BF7158}"/>
              </a:ext>
            </a:extLst>
          </p:cNvPr>
          <p:cNvCxnSpPr>
            <a:cxnSpLocks/>
            <a:stCxn id="103" idx="0"/>
          </p:cNvCxnSpPr>
          <p:nvPr/>
        </p:nvCxnSpPr>
        <p:spPr>
          <a:xfrm flipV="1">
            <a:off x="5835565" y="5046231"/>
            <a:ext cx="0" cy="6546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3A80345-2314-4FB5-8A74-0C57FCBDD4AC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425476" y="5034163"/>
            <a:ext cx="4894" cy="666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4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435830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(1) LMS 10</a:t>
            </a:r>
            <a:r>
              <a:rPr lang="ko-KR" altLang="en-US" sz="1600" dirty="0"/>
              <a:t>주차 </a:t>
            </a:r>
            <a:r>
              <a:rPr lang="en-US" altLang="ko-KR" sz="1600" dirty="0" err="1"/>
              <a:t>BaseCode</a:t>
            </a:r>
            <a:r>
              <a:rPr lang="en-US" altLang="ko-KR" sz="1600" dirty="0"/>
              <a:t> </a:t>
            </a:r>
            <a:r>
              <a:rPr lang="ko-KR" altLang="en-US" sz="1600" dirty="0"/>
              <a:t>다운로드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(2) </a:t>
            </a:r>
            <a:r>
              <a:rPr lang="ko-KR" altLang="en-US" sz="1600" dirty="0"/>
              <a:t>구글 드라이브 업로드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3F0BA2-5A72-EC84-F041-2244DA34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73" y="2542868"/>
            <a:ext cx="2064132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001FA3-BE7F-6312-AF57-FC3BAE4E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2542868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5F4B7E-7C7E-4791-B2F9-7602D22E5F4E}"/>
              </a:ext>
            </a:extLst>
          </p:cNvPr>
          <p:cNvSpPr/>
          <p:nvPr/>
        </p:nvSpPr>
        <p:spPr>
          <a:xfrm>
            <a:off x="3942407" y="3293875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58463-4878-FB3D-9F2E-93B789AE5F00}"/>
              </a:ext>
            </a:extLst>
          </p:cNvPr>
          <p:cNvSpPr/>
          <p:nvPr/>
        </p:nvSpPr>
        <p:spPr>
          <a:xfrm>
            <a:off x="6456672" y="3644902"/>
            <a:ext cx="1259001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52CFC3-7CCB-67F1-F468-E94F5572E127}"/>
              </a:ext>
            </a:extLst>
          </p:cNvPr>
          <p:cNvSpPr/>
          <p:nvPr/>
        </p:nvSpPr>
        <p:spPr>
          <a:xfrm>
            <a:off x="3942407" y="3954752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1A9C206-EBCA-F5A0-D046-C3A94218CCAE}"/>
              </a:ext>
            </a:extLst>
          </p:cNvPr>
          <p:cNvSpPr/>
          <p:nvPr/>
        </p:nvSpPr>
        <p:spPr>
          <a:xfrm>
            <a:off x="7834424" y="3587843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1FB77-0DC2-4EED-AE55-87208F8D0B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47"/>
          <a:stretch/>
        </p:blipFill>
        <p:spPr>
          <a:xfrm>
            <a:off x="1769392" y="4534369"/>
            <a:ext cx="8653216" cy="1746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FEC4E-8426-F8EF-C2C5-0867C47F959E}"/>
              </a:ext>
            </a:extLst>
          </p:cNvPr>
          <p:cNvSpPr txBox="1"/>
          <p:nvPr/>
        </p:nvSpPr>
        <p:spPr>
          <a:xfrm>
            <a:off x="5157281" y="584088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92868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686989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데이터셋 다운로드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(3) </a:t>
            </a:r>
            <a:r>
              <a:rPr lang="ko-KR" altLang="en-US" sz="1600" dirty="0"/>
              <a:t>패키지 선언 및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 저장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63C6D-F640-458B-4DDB-524189AE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90" y="2425041"/>
            <a:ext cx="6313030" cy="3657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C6505-4707-C78F-185A-43492C3B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1" y="2425042"/>
            <a:ext cx="4971968" cy="241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7039DE6-D8BF-ED83-747C-6113625182F3}"/>
              </a:ext>
            </a:extLst>
          </p:cNvPr>
          <p:cNvSpPr/>
          <p:nvPr/>
        </p:nvSpPr>
        <p:spPr>
          <a:xfrm>
            <a:off x="1914304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6F5124-729C-475D-1E6F-897F931B5BB2}"/>
              </a:ext>
            </a:extLst>
          </p:cNvPr>
          <p:cNvSpPr/>
          <p:nvPr/>
        </p:nvSpPr>
        <p:spPr>
          <a:xfrm>
            <a:off x="8155978" y="255239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6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842249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(LeNet-5) </a:t>
            </a:r>
            <a:r>
              <a:rPr lang="ko-KR" altLang="en-US" sz="1600" dirty="0"/>
              <a:t>정의 </a:t>
            </a:r>
            <a:r>
              <a:rPr lang="en-US" altLang="ko-KR" sz="1600" dirty="0"/>
              <a:t>(</a:t>
            </a:r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r>
              <a:rPr lang="ko-KR" altLang="en-US" sz="1600" dirty="0"/>
              <a:t>https://pytorch.org/docs/stable/nn.html</a:t>
            </a:r>
            <a:r>
              <a:rPr lang="en-US" altLang="ko-KR" sz="1600" dirty="0"/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F60BD1-523B-4F93-816A-92FF26188998}"/>
              </a:ext>
            </a:extLst>
          </p:cNvPr>
          <p:cNvGrpSpPr/>
          <p:nvPr/>
        </p:nvGrpSpPr>
        <p:grpSpPr>
          <a:xfrm>
            <a:off x="828181" y="2281725"/>
            <a:ext cx="9141937" cy="1111963"/>
            <a:chOff x="828181" y="1803412"/>
            <a:chExt cx="9141937" cy="11119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597AC3-2021-4727-B993-1B884AC562AD}"/>
                </a:ext>
              </a:extLst>
            </p:cNvPr>
            <p:cNvSpPr/>
            <p:nvPr/>
          </p:nvSpPr>
          <p:spPr>
            <a:xfrm>
              <a:off x="7295599" y="2215295"/>
              <a:ext cx="636332" cy="28819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35300-22F7-4FA7-8A64-301D99329C68}"/>
                </a:ext>
              </a:extLst>
            </p:cNvPr>
            <p:cNvSpPr txBox="1"/>
            <p:nvPr/>
          </p:nvSpPr>
          <p:spPr>
            <a:xfrm>
              <a:off x="7931931" y="2190116"/>
              <a:ext cx="20381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Convolution layer</a:t>
              </a:r>
              <a:endParaRPr lang="ko-KR" altLang="en-US" sz="1600" b="1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3747AE-58EC-447B-831C-F5E2828B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181" y="1803412"/>
              <a:ext cx="4832065" cy="11119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8E6DA51-C126-4DE8-9FF8-1E56B1FFA4C6}"/>
                </a:ext>
              </a:extLst>
            </p:cNvPr>
            <p:cNvSpPr/>
            <p:nvPr/>
          </p:nvSpPr>
          <p:spPr>
            <a:xfrm>
              <a:off x="6096000" y="2215294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E7AB79-4AF4-4616-8D61-24555560F597}"/>
              </a:ext>
            </a:extLst>
          </p:cNvPr>
          <p:cNvGrpSpPr/>
          <p:nvPr/>
        </p:nvGrpSpPr>
        <p:grpSpPr>
          <a:xfrm>
            <a:off x="823101" y="3554164"/>
            <a:ext cx="9289042" cy="746242"/>
            <a:chOff x="823101" y="3235289"/>
            <a:chExt cx="9289042" cy="74624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7EC63A-1179-4C05-A297-04DBD88FFE34}"/>
                </a:ext>
              </a:extLst>
            </p:cNvPr>
            <p:cNvSpPr/>
            <p:nvPr/>
          </p:nvSpPr>
          <p:spPr>
            <a:xfrm>
              <a:off x="7295599" y="3464312"/>
              <a:ext cx="636332" cy="28819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050755-8EE8-4F89-9CA1-EA418E490954}"/>
                </a:ext>
              </a:extLst>
            </p:cNvPr>
            <p:cNvSpPr txBox="1"/>
            <p:nvPr/>
          </p:nvSpPr>
          <p:spPr>
            <a:xfrm>
              <a:off x="7931931" y="3439133"/>
              <a:ext cx="2180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Activation function</a:t>
              </a:r>
              <a:endParaRPr lang="ko-KR" altLang="en-US" sz="1600" b="1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C697367-D2A8-434F-8828-35925045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01" y="3235289"/>
              <a:ext cx="4830220" cy="7462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0C2591A-267A-420A-8E13-E37479EDEB1F}"/>
                </a:ext>
              </a:extLst>
            </p:cNvPr>
            <p:cNvSpPr/>
            <p:nvPr/>
          </p:nvSpPr>
          <p:spPr>
            <a:xfrm>
              <a:off x="6096000" y="3461192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B1B5D3-3A5B-4A72-AAE5-33C0FBE1DF72}"/>
              </a:ext>
            </a:extLst>
          </p:cNvPr>
          <p:cNvGrpSpPr/>
          <p:nvPr/>
        </p:nvGrpSpPr>
        <p:grpSpPr>
          <a:xfrm>
            <a:off x="828181" y="4460882"/>
            <a:ext cx="8694891" cy="962814"/>
            <a:chOff x="828181" y="4301445"/>
            <a:chExt cx="8694891" cy="9628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0F716-EE23-4407-B6B2-761EAD1A6A84}"/>
                </a:ext>
              </a:extLst>
            </p:cNvPr>
            <p:cNvSpPr/>
            <p:nvPr/>
          </p:nvSpPr>
          <p:spPr>
            <a:xfrm>
              <a:off x="7295599" y="4638754"/>
              <a:ext cx="636332" cy="28819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939D9F-814B-402D-BFB0-0027DC680735}"/>
                </a:ext>
              </a:extLst>
            </p:cNvPr>
            <p:cNvSpPr txBox="1"/>
            <p:nvPr/>
          </p:nvSpPr>
          <p:spPr>
            <a:xfrm>
              <a:off x="7931931" y="4613575"/>
              <a:ext cx="1591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Pooling layer</a:t>
              </a:r>
              <a:endParaRPr lang="ko-KR" altLang="en-US" sz="16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90E96E3-F02C-4E4B-B272-1C92374B5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181" y="4301445"/>
              <a:ext cx="4832065" cy="9628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3909DB62-0D6E-4B94-8B84-E3B5457B370F}"/>
                </a:ext>
              </a:extLst>
            </p:cNvPr>
            <p:cNvSpPr/>
            <p:nvPr/>
          </p:nvSpPr>
          <p:spPr>
            <a:xfrm>
              <a:off x="6096000" y="4638753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73C839-2AE7-4F43-BD95-215B9C1F9A5D}"/>
              </a:ext>
            </a:extLst>
          </p:cNvPr>
          <p:cNvGrpSpPr/>
          <p:nvPr/>
        </p:nvGrpSpPr>
        <p:grpSpPr>
          <a:xfrm>
            <a:off x="823101" y="5584173"/>
            <a:ext cx="9494548" cy="958228"/>
            <a:chOff x="823101" y="5584173"/>
            <a:chExt cx="9494548" cy="95822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C1F4AA-C932-4023-BDED-6A2D24CFFB5F}"/>
                </a:ext>
              </a:extLst>
            </p:cNvPr>
            <p:cNvSpPr/>
            <p:nvPr/>
          </p:nvSpPr>
          <p:spPr>
            <a:xfrm>
              <a:off x="7295599" y="5919189"/>
              <a:ext cx="636332" cy="28819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E97439-A18D-4815-A13D-72BB8FB1E350}"/>
                </a:ext>
              </a:extLst>
            </p:cNvPr>
            <p:cNvSpPr txBox="1"/>
            <p:nvPr/>
          </p:nvSpPr>
          <p:spPr>
            <a:xfrm>
              <a:off x="7931931" y="5894010"/>
              <a:ext cx="2385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Fully connected layer</a:t>
              </a:r>
              <a:endParaRPr lang="ko-KR" altLang="en-US" sz="1600" b="1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C0E0ECD-0443-453B-9810-5318BA5C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101" y="5584173"/>
              <a:ext cx="4836128" cy="958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437234DF-C872-4A35-9D3D-72E2748259C3}"/>
                </a:ext>
              </a:extLst>
            </p:cNvPr>
            <p:cNvSpPr/>
            <p:nvPr/>
          </p:nvSpPr>
          <p:spPr>
            <a:xfrm>
              <a:off x="6096000" y="5919189"/>
              <a:ext cx="756920" cy="28819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691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865493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CNN </a:t>
            </a:r>
            <a:r>
              <a:rPr lang="ko-KR" altLang="en-US" b="1" dirty="0"/>
              <a:t>모델 </a:t>
            </a:r>
            <a:r>
              <a:rPr lang="en-US" altLang="ko-KR" b="1" dirty="0"/>
              <a:t>(LeNet-5) </a:t>
            </a:r>
            <a:r>
              <a:rPr lang="ko-KR" altLang="en-US" b="1" dirty="0"/>
              <a:t>정의 </a:t>
            </a:r>
            <a:r>
              <a:rPr lang="en-US" altLang="ko-KR" b="1" dirty="0"/>
              <a:t>(</a:t>
            </a:r>
            <a:r>
              <a:rPr lang="ko-KR" altLang="en-US" b="1" dirty="0"/>
              <a:t>참고자료</a:t>
            </a:r>
            <a:r>
              <a:rPr lang="en-US" altLang="ko-KR" b="1" dirty="0"/>
              <a:t>: </a:t>
            </a:r>
            <a:r>
              <a:rPr lang="ko-KR" altLang="en-US" b="1" dirty="0"/>
              <a:t>https://pytorch.org/docs/stable/nn.html</a:t>
            </a:r>
            <a:r>
              <a:rPr lang="en-US" altLang="ko-KR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D43A2-5908-9B1E-18D6-7E622D17990C}"/>
              </a:ext>
            </a:extLst>
          </p:cNvPr>
          <p:cNvSpPr txBox="1"/>
          <p:nvPr/>
        </p:nvSpPr>
        <p:spPr>
          <a:xfrm>
            <a:off x="1262269" y="4326737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Convolutional layer </a:t>
            </a:r>
            <a:r>
              <a:rPr lang="ko-KR" altLang="en-US" b="1" dirty="0"/>
              <a:t>예시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BDCB7-9624-89F0-932F-E9A0ED95B723}"/>
              </a:ext>
            </a:extLst>
          </p:cNvPr>
          <p:cNvSpPr txBox="1"/>
          <p:nvPr/>
        </p:nvSpPr>
        <p:spPr>
          <a:xfrm>
            <a:off x="1262269" y="1969681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Fully connected layer </a:t>
            </a:r>
            <a:r>
              <a:rPr lang="ko-KR" altLang="en-US" b="1" dirty="0"/>
              <a:t>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6B3E69-38A9-CF30-2243-41B0DB6C5F3A}"/>
              </a:ext>
            </a:extLst>
          </p:cNvPr>
          <p:cNvSpPr/>
          <p:nvPr/>
        </p:nvSpPr>
        <p:spPr>
          <a:xfrm rot="16200000">
            <a:off x="2281533" y="4580799"/>
            <a:ext cx="452120" cy="175003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</a:t>
            </a:r>
            <a:r>
              <a:rPr lang="en-US" altLang="ko-KR" sz="1400" b="1" dirty="0">
                <a:solidFill>
                  <a:srgbClr val="0000FF"/>
                </a:solidFill>
              </a:rPr>
              <a:t>6</a:t>
            </a:r>
            <a:r>
              <a:rPr lang="en-US" altLang="ko-KR" sz="1400" b="1" dirty="0">
                <a:solidFill>
                  <a:schemeClr val="tx1"/>
                </a:solidFill>
              </a:rPr>
              <a:t>]x</a:t>
            </a:r>
            <a:r>
              <a:rPr lang="en-US" altLang="ko-KR" sz="1400" b="1" dirty="0">
                <a:solidFill>
                  <a:srgbClr val="0000FF"/>
                </a:solidFill>
              </a:rPr>
              <a:t>16</a:t>
            </a:r>
            <a:r>
              <a:rPr lang="en-US" altLang="ko-KR" sz="1400" b="1" dirty="0">
                <a:solidFill>
                  <a:schemeClr val="tx1"/>
                </a:solidFill>
              </a:rPr>
              <a:t>, s1, p2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BE9C8F-2FDF-CBB2-692D-6EEFB40AC260}"/>
              </a:ext>
            </a:extLst>
          </p:cNvPr>
          <p:cNvSpPr/>
          <p:nvPr/>
        </p:nvSpPr>
        <p:spPr>
          <a:xfrm rot="16200000">
            <a:off x="2281533" y="2262041"/>
            <a:ext cx="452120" cy="175003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400x120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115F4-1EE0-F3F4-0DBA-FF0F6DF385C2}"/>
              </a:ext>
            </a:extLst>
          </p:cNvPr>
          <p:cNvSpPr txBox="1"/>
          <p:nvPr/>
        </p:nvSpPr>
        <p:spPr>
          <a:xfrm>
            <a:off x="3573118" y="2532120"/>
            <a:ext cx="462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사용법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in_features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out_features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err="1"/>
              <a:t>nn.Linear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in_features</a:t>
            </a:r>
            <a:r>
              <a:rPr lang="en-US" altLang="ko-KR" sz="1600" dirty="0"/>
              <a:t>=</a:t>
            </a:r>
            <a:r>
              <a:rPr lang="en-US" altLang="ko-KR" sz="1600" dirty="0">
                <a:solidFill>
                  <a:srgbClr val="0000FF"/>
                </a:solidFill>
              </a:rPr>
              <a:t>400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out_features</a:t>
            </a:r>
            <a:r>
              <a:rPr lang="en-US" altLang="ko-KR" sz="1600" dirty="0"/>
              <a:t>=</a:t>
            </a:r>
            <a:r>
              <a:rPr lang="en-US" altLang="ko-KR" sz="1600" dirty="0">
                <a:solidFill>
                  <a:srgbClr val="0000FF"/>
                </a:solidFill>
              </a:rPr>
              <a:t>120</a:t>
            </a:r>
            <a:r>
              <a:rPr lang="en-US" altLang="ko-KR" sz="16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ECB480-B22F-2904-0953-A7E820FD224D}"/>
              </a:ext>
            </a:extLst>
          </p:cNvPr>
          <p:cNvSpPr txBox="1"/>
          <p:nvPr/>
        </p:nvSpPr>
        <p:spPr>
          <a:xfrm>
            <a:off x="3573118" y="4850877"/>
            <a:ext cx="7925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사용법</a:t>
            </a:r>
            <a:r>
              <a:rPr lang="en-US" altLang="ko-KR" sz="1600" dirty="0"/>
              <a:t>: nn.Conv2D(</a:t>
            </a:r>
            <a:r>
              <a:rPr lang="en-US" altLang="ko-KR" sz="1600" dirty="0" err="1"/>
              <a:t>in_channels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out_channels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kernel_size</a:t>
            </a:r>
            <a:r>
              <a:rPr lang="en-US" altLang="ko-KR" sz="1600" dirty="0"/>
              <a:t>, stride, padding)</a:t>
            </a:r>
          </a:p>
          <a:p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/>
              <a:t>nn.Conv2D(</a:t>
            </a:r>
            <a:r>
              <a:rPr lang="en-US" altLang="ko-KR" sz="1600" dirty="0" err="1"/>
              <a:t>in_channels</a:t>
            </a:r>
            <a:r>
              <a:rPr lang="en-US" altLang="ko-KR" sz="1600" dirty="0"/>
              <a:t>=</a:t>
            </a:r>
            <a:r>
              <a:rPr lang="en-US" altLang="ko-KR" sz="1600" dirty="0">
                <a:solidFill>
                  <a:srgbClr val="0000FF"/>
                </a:solidFill>
              </a:rPr>
              <a:t>6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out_channels</a:t>
            </a:r>
            <a:r>
              <a:rPr lang="en-US" altLang="ko-KR" sz="1600" dirty="0"/>
              <a:t>=</a:t>
            </a:r>
            <a:r>
              <a:rPr lang="en-US" altLang="ko-KR" sz="1600" dirty="0">
                <a:solidFill>
                  <a:srgbClr val="0000FF"/>
                </a:solidFill>
              </a:rPr>
              <a:t>16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kernel_size</a:t>
            </a:r>
            <a:r>
              <a:rPr lang="en-US" altLang="ko-KR" sz="1600" dirty="0"/>
              <a:t>=</a:t>
            </a:r>
            <a:r>
              <a:rPr lang="en-US" altLang="ko-KR" sz="1600" dirty="0">
                <a:solidFill>
                  <a:srgbClr val="0000FF"/>
                </a:solidFill>
              </a:rPr>
              <a:t>5, </a:t>
            </a:r>
            <a:r>
              <a:rPr lang="en-US" altLang="ko-KR" sz="1600" dirty="0"/>
              <a:t>stride=</a:t>
            </a:r>
            <a:r>
              <a:rPr lang="en-US" altLang="ko-KR" sz="1600" dirty="0">
                <a:solidFill>
                  <a:srgbClr val="0000FF"/>
                </a:solidFill>
              </a:rPr>
              <a:t>1</a:t>
            </a:r>
            <a:r>
              <a:rPr lang="en-US" altLang="ko-KR" sz="1600" dirty="0"/>
              <a:t>, padding=</a:t>
            </a:r>
            <a:r>
              <a:rPr lang="en-US" altLang="ko-KR" sz="1600" dirty="0">
                <a:solidFill>
                  <a:srgbClr val="0000FF"/>
                </a:solidFill>
              </a:rPr>
              <a:t>2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615EE-C3E2-27C0-A484-A1740FB27E42}"/>
              </a:ext>
            </a:extLst>
          </p:cNvPr>
          <p:cNvSpPr txBox="1"/>
          <p:nvPr/>
        </p:nvSpPr>
        <p:spPr>
          <a:xfrm>
            <a:off x="1681885" y="5744349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[KW x KH x C] x N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C1C960-DAD0-3C85-119E-B25AF4934BDC}"/>
              </a:ext>
            </a:extLst>
          </p:cNvPr>
          <p:cNvSpPr txBox="1"/>
          <p:nvPr/>
        </p:nvSpPr>
        <p:spPr>
          <a:xfrm>
            <a:off x="1673871" y="3425592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InNode</a:t>
            </a:r>
            <a:r>
              <a:rPr lang="en-US" altLang="ko-KR" sz="1400" dirty="0"/>
              <a:t> x </a:t>
            </a:r>
            <a:r>
              <a:rPr lang="en-US" altLang="ko-KR" sz="1400" dirty="0" err="1"/>
              <a:t>OutNode</a:t>
            </a:r>
            <a:endParaRPr lang="ko-KR" altLang="en-US" sz="1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889D76-9B49-2DA3-1E3F-5628DC8289B9}"/>
              </a:ext>
            </a:extLst>
          </p:cNvPr>
          <p:cNvCxnSpPr>
            <a:cxnSpLocks/>
          </p:cNvCxnSpPr>
          <p:nvPr/>
        </p:nvCxnSpPr>
        <p:spPr>
          <a:xfrm>
            <a:off x="294033" y="3956485"/>
            <a:ext cx="1160393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5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6E011B-75B5-4D9B-08C7-563513437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2" y="1995691"/>
            <a:ext cx="5144665" cy="4483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842249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(4) CNN </a:t>
            </a:r>
            <a:r>
              <a:rPr lang="ko-KR" altLang="en-US" sz="1600" dirty="0"/>
              <a:t>모델 </a:t>
            </a:r>
            <a:r>
              <a:rPr lang="en-US" altLang="ko-KR" sz="1600" dirty="0"/>
              <a:t>(LeNet-5) </a:t>
            </a:r>
            <a:r>
              <a:rPr lang="ko-KR" altLang="en-US" sz="1600" dirty="0"/>
              <a:t>정의 </a:t>
            </a:r>
            <a:r>
              <a:rPr lang="en-US" altLang="ko-KR" sz="1600" dirty="0"/>
              <a:t>(</a:t>
            </a:r>
            <a:r>
              <a:rPr lang="ko-KR" altLang="en-US" sz="1600" dirty="0"/>
              <a:t>참고자료</a:t>
            </a:r>
            <a:r>
              <a:rPr lang="en-US" altLang="ko-KR" sz="1600" dirty="0"/>
              <a:t>: </a:t>
            </a:r>
            <a:r>
              <a:rPr lang="ko-KR" altLang="en-US" sz="1600" dirty="0"/>
              <a:t>https://pytorch.org/docs/stable/nn.html</a:t>
            </a:r>
            <a:r>
              <a:rPr lang="en-US" altLang="ko-KR" sz="1600" dirty="0"/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121220-A203-401B-BE6C-90A747BBB8CF}"/>
              </a:ext>
            </a:extLst>
          </p:cNvPr>
          <p:cNvSpPr/>
          <p:nvPr/>
        </p:nvSpPr>
        <p:spPr>
          <a:xfrm rot="16200000">
            <a:off x="8082806" y="1735188"/>
            <a:ext cx="452120" cy="173191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[5x5x1]x6,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AD34DF-B66A-4F4D-BECD-C90DB136DC39}"/>
              </a:ext>
            </a:extLst>
          </p:cNvPr>
          <p:cNvSpPr/>
          <p:nvPr/>
        </p:nvSpPr>
        <p:spPr>
          <a:xfrm rot="16200000">
            <a:off x="8082806" y="2229854"/>
            <a:ext cx="452120" cy="173191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7B747B-3853-4E1E-AD9B-828C94AD2556}"/>
              </a:ext>
            </a:extLst>
          </p:cNvPr>
          <p:cNvSpPr/>
          <p:nvPr/>
        </p:nvSpPr>
        <p:spPr>
          <a:xfrm rot="16200000">
            <a:off x="8082806" y="2724520"/>
            <a:ext cx="452120" cy="173191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2DCF6E-99D6-4CD7-8191-694DDF8C966C}"/>
              </a:ext>
            </a:extLst>
          </p:cNvPr>
          <p:cNvSpPr/>
          <p:nvPr/>
        </p:nvSpPr>
        <p:spPr>
          <a:xfrm rot="16200000">
            <a:off x="8082806" y="3219186"/>
            <a:ext cx="452120" cy="173191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0267D-119B-4C59-B4A3-E7E41A644084}"/>
              </a:ext>
            </a:extLst>
          </p:cNvPr>
          <p:cNvSpPr/>
          <p:nvPr/>
        </p:nvSpPr>
        <p:spPr>
          <a:xfrm rot="16200000">
            <a:off x="8082806" y="3713852"/>
            <a:ext cx="452120" cy="173191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E7227-20C5-4619-9C10-C1019DD3F676}"/>
              </a:ext>
            </a:extLst>
          </p:cNvPr>
          <p:cNvSpPr/>
          <p:nvPr/>
        </p:nvSpPr>
        <p:spPr>
          <a:xfrm rot="16200000">
            <a:off x="8082806" y="4208518"/>
            <a:ext cx="452120" cy="173191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2BC684-1E3E-4F14-AF8E-9D64B82A1845}"/>
              </a:ext>
            </a:extLst>
          </p:cNvPr>
          <p:cNvSpPr/>
          <p:nvPr/>
        </p:nvSpPr>
        <p:spPr>
          <a:xfrm rot="16200000">
            <a:off x="10723827" y="1735186"/>
            <a:ext cx="452120" cy="1731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C26487-5D1E-41EB-A5C3-54B4F03E1D2A}"/>
              </a:ext>
            </a:extLst>
          </p:cNvPr>
          <p:cNvSpPr/>
          <p:nvPr/>
        </p:nvSpPr>
        <p:spPr>
          <a:xfrm rot="16200000">
            <a:off x="10723827" y="4208518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5CAB60-A8DE-4A3A-BD41-492B6D9D8FA6}"/>
              </a:ext>
            </a:extLst>
          </p:cNvPr>
          <p:cNvSpPr/>
          <p:nvPr/>
        </p:nvSpPr>
        <p:spPr>
          <a:xfrm rot="16200000">
            <a:off x="10723827" y="3713850"/>
            <a:ext cx="452120" cy="173191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C89490-C97A-4A5E-94FE-3690C332E7F2}"/>
              </a:ext>
            </a:extLst>
          </p:cNvPr>
          <p:cNvSpPr/>
          <p:nvPr/>
        </p:nvSpPr>
        <p:spPr>
          <a:xfrm rot="16200000">
            <a:off x="10723827" y="3219184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F27DD1-8FBD-42C4-B2E0-326DC4A1B719}"/>
              </a:ext>
            </a:extLst>
          </p:cNvPr>
          <p:cNvSpPr/>
          <p:nvPr/>
        </p:nvSpPr>
        <p:spPr>
          <a:xfrm rot="16200000">
            <a:off x="10723827" y="2724518"/>
            <a:ext cx="452120" cy="173191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E4C28B-C84F-438F-A8A7-5F35C092DE55}"/>
              </a:ext>
            </a:extLst>
          </p:cNvPr>
          <p:cNvSpPr/>
          <p:nvPr/>
        </p:nvSpPr>
        <p:spPr>
          <a:xfrm rot="16200000">
            <a:off x="10723827" y="2229852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256x120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36082D-308D-479C-AB57-B3A36B9ECE0B}"/>
              </a:ext>
            </a:extLst>
          </p:cNvPr>
          <p:cNvSpPr txBox="1"/>
          <p:nvPr/>
        </p:nvSpPr>
        <p:spPr>
          <a:xfrm>
            <a:off x="6958483" y="241647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B5DFF1-2D15-4AE7-AD4C-A0DBBC5423B7}"/>
              </a:ext>
            </a:extLst>
          </p:cNvPr>
          <p:cNvSpPr txBox="1"/>
          <p:nvPr/>
        </p:nvSpPr>
        <p:spPr>
          <a:xfrm>
            <a:off x="6958483" y="29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894B1-4124-4161-942A-C5E5F7DDBDC7}"/>
              </a:ext>
            </a:extLst>
          </p:cNvPr>
          <p:cNvSpPr txBox="1"/>
          <p:nvPr/>
        </p:nvSpPr>
        <p:spPr>
          <a:xfrm>
            <a:off x="6958483" y="3405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F8CB2D-1E53-457A-816F-AF547FDCA41D}"/>
              </a:ext>
            </a:extLst>
          </p:cNvPr>
          <p:cNvSpPr txBox="1"/>
          <p:nvPr/>
        </p:nvSpPr>
        <p:spPr>
          <a:xfrm>
            <a:off x="6958483" y="390047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(4)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C24AB-3627-4B59-9187-800B4A908FB2}"/>
              </a:ext>
            </a:extLst>
          </p:cNvPr>
          <p:cNvSpPr txBox="1"/>
          <p:nvPr/>
        </p:nvSpPr>
        <p:spPr>
          <a:xfrm>
            <a:off x="6958483" y="439513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(5)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ACDFDD-B0E0-484B-BE86-6223CBA98A26}"/>
              </a:ext>
            </a:extLst>
          </p:cNvPr>
          <p:cNvSpPr txBox="1"/>
          <p:nvPr/>
        </p:nvSpPr>
        <p:spPr>
          <a:xfrm>
            <a:off x="6958483" y="4889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(6)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5CF42A-1D12-4456-80B1-D90410B4D361}"/>
              </a:ext>
            </a:extLst>
          </p:cNvPr>
          <p:cNvSpPr txBox="1"/>
          <p:nvPr/>
        </p:nvSpPr>
        <p:spPr>
          <a:xfrm>
            <a:off x="9543019" y="241647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(7)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5C6EC9-7432-405D-9382-A0A784B03E8E}"/>
              </a:ext>
            </a:extLst>
          </p:cNvPr>
          <p:cNvSpPr txBox="1"/>
          <p:nvPr/>
        </p:nvSpPr>
        <p:spPr>
          <a:xfrm>
            <a:off x="9543019" y="29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(8)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EBEBC4-FBCF-439C-AA76-12A3B18EB7BA}"/>
              </a:ext>
            </a:extLst>
          </p:cNvPr>
          <p:cNvSpPr txBox="1"/>
          <p:nvPr/>
        </p:nvSpPr>
        <p:spPr>
          <a:xfrm>
            <a:off x="9543019" y="3405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(9)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D6E5B8-58FA-4F5D-AF64-0B594D357CA2}"/>
              </a:ext>
            </a:extLst>
          </p:cNvPr>
          <p:cNvSpPr txBox="1"/>
          <p:nvPr/>
        </p:nvSpPr>
        <p:spPr>
          <a:xfrm>
            <a:off x="9476495" y="39004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(10)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C86D6-4314-4BF0-AF28-683540A7620D}"/>
              </a:ext>
            </a:extLst>
          </p:cNvPr>
          <p:cNvSpPr txBox="1"/>
          <p:nvPr/>
        </p:nvSpPr>
        <p:spPr>
          <a:xfrm>
            <a:off x="9476495" y="439513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(11)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D8BC23-4E0F-469C-B5A1-14FA742D89E5}"/>
              </a:ext>
            </a:extLst>
          </p:cNvPr>
          <p:cNvSpPr txBox="1"/>
          <p:nvPr/>
        </p:nvSpPr>
        <p:spPr>
          <a:xfrm>
            <a:off x="9476495" y="488980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(12)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5A920-C214-4871-AB28-E75901DF26FA}"/>
              </a:ext>
            </a:extLst>
          </p:cNvPr>
          <p:cNvSpPr txBox="1"/>
          <p:nvPr/>
        </p:nvSpPr>
        <p:spPr>
          <a:xfrm>
            <a:off x="6878885" y="5479808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</a:t>
            </a:r>
            <a:r>
              <a:rPr lang="ko-KR" altLang="en-US" b="1" dirty="0"/>
              <a:t>모델 </a:t>
            </a:r>
            <a:r>
              <a:rPr lang="en-US" altLang="ko-KR" b="1" dirty="0"/>
              <a:t>(LeNet5)</a:t>
            </a:r>
            <a:r>
              <a:rPr lang="ko-KR" altLang="en-US" b="1" dirty="0"/>
              <a:t>의 구성 요소 및 동작 순서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69686B4-20F9-4B6B-A872-3563F2D1230E}"/>
              </a:ext>
            </a:extLst>
          </p:cNvPr>
          <p:cNvSpPr/>
          <p:nvPr/>
        </p:nvSpPr>
        <p:spPr>
          <a:xfrm>
            <a:off x="924811" y="2322033"/>
            <a:ext cx="4921605" cy="86295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1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435830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(5) Hyper-parameter </a:t>
            </a:r>
            <a:r>
              <a:rPr lang="ko-KR" altLang="en-US" sz="1600" dirty="0"/>
              <a:t>지정</a:t>
            </a:r>
            <a:endParaRPr lang="en-US" altLang="ko-KR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E3F01-0332-459C-BA34-9A9CFA33DF0E}"/>
              </a:ext>
            </a:extLst>
          </p:cNvPr>
          <p:cNvSpPr txBox="1"/>
          <p:nvPr/>
        </p:nvSpPr>
        <p:spPr>
          <a:xfrm>
            <a:off x="7290487" y="2609746"/>
            <a:ext cx="4038285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실습에 사용되는 </a:t>
            </a:r>
            <a:r>
              <a:rPr lang="en-US" altLang="ko-KR" b="1" dirty="0"/>
              <a:t>hyper-parameter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Batch size: 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Epoch: 15</a:t>
            </a:r>
            <a:r>
              <a:rPr lang="ko-KR" altLang="en-US" sz="1600" dirty="0"/>
              <a:t>회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 error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Optimizer: SGD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2990D-BFF6-48A8-8823-F6D039AA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7" y="2342840"/>
            <a:ext cx="6154353" cy="3159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81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441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직전 실습 내용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MLP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351891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데이터셋 분류</a:t>
            </a:r>
            <a:endParaRPr lang="en-US" altLang="ko-KR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2470A-BEDC-49E6-8657-7D226BDB5653}"/>
              </a:ext>
            </a:extLst>
          </p:cNvPr>
          <p:cNvGrpSpPr/>
          <p:nvPr/>
        </p:nvGrpSpPr>
        <p:grpSpPr>
          <a:xfrm>
            <a:off x="1233642" y="1598293"/>
            <a:ext cx="9724716" cy="3253722"/>
            <a:chOff x="1295526" y="1598293"/>
            <a:chExt cx="9724716" cy="3253722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98DEB46-C8E9-48C1-9AF5-0BF14C44B28A}"/>
                </a:ext>
              </a:extLst>
            </p:cNvPr>
            <p:cNvCxnSpPr>
              <a:cxnSpLocks/>
            </p:cNvCxnSpPr>
            <p:nvPr/>
          </p:nvCxnSpPr>
          <p:spPr>
            <a:xfrm>
              <a:off x="6151804" y="1598293"/>
              <a:ext cx="0" cy="325372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D4E5983-422B-48C1-A513-888919C49FF1}"/>
                </a:ext>
              </a:extLst>
            </p:cNvPr>
            <p:cNvCxnSpPr>
              <a:cxnSpLocks/>
            </p:cNvCxnSpPr>
            <p:nvPr/>
          </p:nvCxnSpPr>
          <p:spPr>
            <a:xfrm>
              <a:off x="1295526" y="2114152"/>
              <a:ext cx="972471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77CE1-DFFE-44B9-9B96-7DB8175DD152}"/>
                </a:ext>
              </a:extLst>
            </p:cNvPr>
            <p:cNvGrpSpPr/>
            <p:nvPr/>
          </p:nvGrpSpPr>
          <p:grpSpPr>
            <a:xfrm>
              <a:off x="1551311" y="1719889"/>
              <a:ext cx="4379895" cy="2970927"/>
              <a:chOff x="1083470" y="3848924"/>
              <a:chExt cx="4884150" cy="331296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27329F1-1EE9-44C9-A8F7-64E88619CD4F}"/>
                  </a:ext>
                </a:extLst>
              </p:cNvPr>
              <p:cNvGrpSpPr/>
              <p:nvPr/>
            </p:nvGrpSpPr>
            <p:grpSpPr>
              <a:xfrm>
                <a:off x="2298386" y="4424667"/>
                <a:ext cx="2913543" cy="2737225"/>
                <a:chOff x="975174" y="2749481"/>
                <a:chExt cx="3678418" cy="3455811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F8643E8-C37A-4D47-A9CB-D77AFF0C1164}"/>
                    </a:ext>
                  </a:extLst>
                </p:cNvPr>
                <p:cNvSpPr/>
                <p:nvPr/>
              </p:nvSpPr>
              <p:spPr>
                <a:xfrm>
                  <a:off x="975174" y="274948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4F3667-A452-42F2-8166-D2EF5F5D3511}"/>
                    </a:ext>
                  </a:extLst>
                </p:cNvPr>
                <p:cNvSpPr/>
                <p:nvPr/>
              </p:nvSpPr>
              <p:spPr>
                <a:xfrm>
                  <a:off x="975174" y="354569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F771758-DD80-4C4C-82DE-BC42D4788040}"/>
                    </a:ext>
                  </a:extLst>
                </p:cNvPr>
                <p:cNvSpPr/>
                <p:nvPr/>
              </p:nvSpPr>
              <p:spPr>
                <a:xfrm>
                  <a:off x="975174" y="438825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CA0C6D0-7E5F-40A3-9361-264B933F5DD7}"/>
                    </a:ext>
                  </a:extLst>
                </p:cNvPr>
                <p:cNvSpPr/>
                <p:nvPr/>
              </p:nvSpPr>
              <p:spPr>
                <a:xfrm>
                  <a:off x="975174" y="562937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48F3-3660-4304-8352-61C303E8AFFA}"/>
                    </a:ext>
                  </a:extLst>
                </p:cNvPr>
                <p:cNvSpPr txBox="1"/>
                <p:nvPr/>
              </p:nvSpPr>
              <p:spPr>
                <a:xfrm rot="5400000">
                  <a:off x="1158679" y="510637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830F81AF-9C7B-47BC-B0F2-9A075FE2FE99}"/>
                    </a:ext>
                  </a:extLst>
                </p:cNvPr>
                <p:cNvSpPr/>
                <p:nvPr/>
              </p:nvSpPr>
              <p:spPr>
                <a:xfrm>
                  <a:off x="2142912" y="3216502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aphicFrame>
              <p:nvGraphicFramePr>
                <p:cNvPr id="13" name="개체 12">
                  <a:extLst>
                    <a:ext uri="{FF2B5EF4-FFF2-40B4-BE49-F238E27FC236}">
                      <a16:creationId xmlns:a16="http://schemas.microsoft.com/office/drawing/2014/main" id="{322ABCAB-822D-4C7F-8408-5B993FD5AA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0605" y="2836069"/>
                <a:ext cx="253630" cy="362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77480" imgH="253800" progId="Equation.DSMT4">
                        <p:embed/>
                      </p:oleObj>
                    </mc:Choice>
                    <mc:Fallback>
                      <p:oleObj name="Equation" r:id="rId3" imgW="177480" imgH="253800" progId="Equation.DSMT4">
                        <p:embed/>
                        <p:pic>
                          <p:nvPicPr>
                            <p:cNvPr id="13" name="개체 12">
                              <a:extLst>
                                <a:ext uri="{FF2B5EF4-FFF2-40B4-BE49-F238E27FC236}">
                                  <a16:creationId xmlns:a16="http://schemas.microsoft.com/office/drawing/2014/main" id="{322ABCAB-822D-4C7F-8408-5B993FD5AA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30605" y="2836069"/>
                              <a:ext cx="253630" cy="36232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" name="개체 13">
                  <a:extLst>
                    <a:ext uri="{FF2B5EF4-FFF2-40B4-BE49-F238E27FC236}">
                      <a16:creationId xmlns:a16="http://schemas.microsoft.com/office/drawing/2014/main" id="{D351EF45-D682-4B7D-A27A-23AE564471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22482" y="3632087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90440" imgH="253800" progId="Equation.DSMT4">
                        <p:embed/>
                      </p:oleObj>
                    </mc:Choice>
                    <mc:Fallback>
                      <p:oleObj name="Equation" r:id="rId5" imgW="190440" imgH="253800" progId="Equation.DSMT4">
                        <p:embed/>
                        <p:pic>
                          <p:nvPicPr>
                            <p:cNvPr id="14" name="개체 13">
                              <a:extLst>
                                <a:ext uri="{FF2B5EF4-FFF2-40B4-BE49-F238E27FC236}">
                                  <a16:creationId xmlns:a16="http://schemas.microsoft.com/office/drawing/2014/main" id="{D351EF45-D682-4B7D-A27A-23AE564471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3632087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" name="개체 14">
                  <a:extLst>
                    <a:ext uri="{FF2B5EF4-FFF2-40B4-BE49-F238E27FC236}">
                      <a16:creationId xmlns:a16="http://schemas.microsoft.com/office/drawing/2014/main" id="{42799214-F0F0-4EAA-A7FF-31AE47B72C1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22482" y="4474862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90440" imgH="253800" progId="Equation.DSMT4">
                        <p:embed/>
                      </p:oleObj>
                    </mc:Choice>
                    <mc:Fallback>
                      <p:oleObj name="Equation" r:id="rId7" imgW="190440" imgH="253800" progId="Equation.DSMT4">
                        <p:embed/>
                        <p:pic>
                          <p:nvPicPr>
                            <p:cNvPr id="15" name="개체 14">
                              <a:extLst>
                                <a:ext uri="{FF2B5EF4-FFF2-40B4-BE49-F238E27FC236}">
                                  <a16:creationId xmlns:a16="http://schemas.microsoft.com/office/drawing/2014/main" id="{42799214-F0F0-4EAA-A7FF-31AE47B72C1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4474862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" name="개체 15">
                  <a:extLst>
                    <a:ext uri="{FF2B5EF4-FFF2-40B4-BE49-F238E27FC236}">
                      <a16:creationId xmlns:a16="http://schemas.microsoft.com/office/drawing/2014/main" id="{9CA29EBC-64CA-4641-87CE-749E435139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41400" y="5716545"/>
                <a:ext cx="4349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304560" imgH="253800" progId="Equation.DSMT4">
                        <p:embed/>
                      </p:oleObj>
                    </mc:Choice>
                    <mc:Fallback>
                      <p:oleObj name="Equation" r:id="rId9" imgW="304560" imgH="253800" progId="Equation.DSMT4">
                        <p:embed/>
                        <p:pic>
                          <p:nvPicPr>
                            <p:cNvPr id="16" name="개체 15">
                              <a:extLst>
                                <a:ext uri="{FF2B5EF4-FFF2-40B4-BE49-F238E27FC236}">
                                  <a16:creationId xmlns:a16="http://schemas.microsoft.com/office/drawing/2014/main" id="{9CA29EBC-64CA-4641-87CE-749E435139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41400" y="5716545"/>
                              <a:ext cx="4349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C1096921-30DE-43A9-B697-94D4FE34BA66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51094" y="3037441"/>
                  <a:ext cx="591818" cy="50469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4E178F76-E0DD-4E16-B517-D1F0457CAB75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915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94589F7F-5FE4-40A7-8825-9E5940796111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11340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17A5FBE4-6102-4B78-8E28-CE803E94883E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3751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CE44E6B6-0A85-4C28-838B-5A2631F68AB9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>
                  <a:off x="2794182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DB9B3E2-4A10-4235-9394-8B52B4451700}"/>
                    </a:ext>
                  </a:extLst>
                </p:cNvPr>
                <p:cNvSpPr/>
                <p:nvPr/>
              </p:nvSpPr>
              <p:spPr>
                <a:xfrm>
                  <a:off x="2142912" y="3977253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3C202787-D731-4168-8C9D-5B892DE221A1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2794182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C2B89486-4EC7-4D4C-95E3-5080E88D9BB6}"/>
                    </a:ext>
                  </a:extLst>
                </p:cNvPr>
                <p:cNvCxnSpPr>
                  <a:cxnSpLocks/>
                  <a:stCxn id="10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16144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BA7F36FC-CFB0-4209-A43C-C056E2848C4F}"/>
                    </a:ext>
                  </a:extLst>
                </p:cNvPr>
                <p:cNvCxnSpPr>
                  <a:cxnSpLocks/>
                  <a:stCxn id="9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3733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41001D08-5B01-4B79-B24E-8CBE965A1794}"/>
                    </a:ext>
                  </a:extLst>
                </p:cNvPr>
                <p:cNvCxnSpPr>
                  <a:cxnSpLocks/>
                  <a:stCxn id="8" idx="6"/>
                  <a:endCxn id="28" idx="2"/>
                </p:cNvCxnSpPr>
                <p:nvPr/>
              </p:nvCxnSpPr>
              <p:spPr>
                <a:xfrm>
                  <a:off x="1551094" y="3833651"/>
                  <a:ext cx="591818" cy="4692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2A63623D-A868-4E90-AEC6-84AD93C59972}"/>
                    </a:ext>
                  </a:extLst>
                </p:cNvPr>
                <p:cNvCxnSpPr>
                  <a:cxnSpLocks/>
                  <a:stCxn id="7" idx="6"/>
                  <a:endCxn id="28" idx="2"/>
                </p:cNvCxnSpPr>
                <p:nvPr/>
              </p:nvCxnSpPr>
              <p:spPr>
                <a:xfrm>
                  <a:off x="1551094" y="3037441"/>
                  <a:ext cx="591818" cy="1265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개체 45">
                  <a:extLst>
                    <a:ext uri="{FF2B5EF4-FFF2-40B4-BE49-F238E27FC236}">
                      <a16:creationId xmlns:a16="http://schemas.microsoft.com/office/drawing/2014/main" id="{47844EFA-FE84-4944-931B-98CE4450D7E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3430108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152280" imgH="177480" progId="Equation.DSMT4">
                        <p:embed/>
                      </p:oleObj>
                    </mc:Choice>
                    <mc:Fallback>
                      <p:oleObj name="Equation" r:id="rId11" imgW="152280" imgH="177480" progId="Equation.DSMT4">
                        <p:embed/>
                        <p:pic>
                          <p:nvPicPr>
                            <p:cNvPr id="46" name="개체 45">
                              <a:extLst>
                                <a:ext uri="{FF2B5EF4-FFF2-40B4-BE49-F238E27FC236}">
                                  <a16:creationId xmlns:a16="http://schemas.microsoft.com/office/drawing/2014/main" id="{47844EFA-FE84-4944-931B-98CE4450D7E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3430108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" name="개체 48">
                  <a:extLst>
                    <a:ext uri="{FF2B5EF4-FFF2-40B4-BE49-F238E27FC236}">
                      <a16:creationId xmlns:a16="http://schemas.microsoft.com/office/drawing/2014/main" id="{A36188D8-CA63-4CC6-B0E4-3FDC78683B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4190859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49" name="개체 48">
                              <a:extLst>
                                <a:ext uri="{FF2B5EF4-FFF2-40B4-BE49-F238E27FC236}">
                                  <a16:creationId xmlns:a16="http://schemas.microsoft.com/office/drawing/2014/main" id="{A36188D8-CA63-4CC6-B0E4-3FDC78683B8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4190859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4490A1F-0325-49D7-805A-32D20A88EBA1}"/>
                    </a:ext>
                  </a:extLst>
                </p:cNvPr>
                <p:cNvSpPr/>
                <p:nvPr/>
              </p:nvSpPr>
              <p:spPr>
                <a:xfrm>
                  <a:off x="2142912" y="5023398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D2DF3507-4679-4EDC-91FB-A8D7E0AAD7A7}"/>
                    </a:ext>
                  </a:extLst>
                </p:cNvPr>
                <p:cNvCxnSpPr>
                  <a:cxnSpLocks/>
                  <a:stCxn id="58" idx="6"/>
                </p:cNvCxnSpPr>
                <p:nvPr/>
              </p:nvCxnSpPr>
              <p:spPr>
                <a:xfrm>
                  <a:off x="2794182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0" name="개체 59">
                  <a:extLst>
                    <a:ext uri="{FF2B5EF4-FFF2-40B4-BE49-F238E27FC236}">
                      <a16:creationId xmlns:a16="http://schemas.microsoft.com/office/drawing/2014/main" id="{06DDBD7C-0E07-42C3-BB57-1680C7CFCE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5237004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60" name="개체 59">
                              <a:extLst>
                                <a:ext uri="{FF2B5EF4-FFF2-40B4-BE49-F238E27FC236}">
                                  <a16:creationId xmlns:a16="http://schemas.microsoft.com/office/drawing/2014/main" id="{06DDBD7C-0E07-42C3-BB57-1680C7CFCEA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5237004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DC353C06-FB64-4F5B-92EC-BDB33915DA2A}"/>
                    </a:ext>
                  </a:extLst>
                </p:cNvPr>
                <p:cNvCxnSpPr>
                  <a:cxnSpLocks/>
                  <a:stCxn id="10" idx="6"/>
                  <a:endCxn id="58" idx="2"/>
                </p:cNvCxnSpPr>
                <p:nvPr/>
              </p:nvCxnSpPr>
              <p:spPr>
                <a:xfrm flipV="1">
                  <a:off x="1551094" y="5349033"/>
                  <a:ext cx="591818" cy="5682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C8A34B44-DC4C-4113-A0A7-06CB0C50B8EF}"/>
                    </a:ext>
                  </a:extLst>
                </p:cNvPr>
                <p:cNvCxnSpPr>
                  <a:cxnSpLocks/>
                  <a:stCxn id="9" idx="6"/>
                  <a:endCxn id="58" idx="2"/>
                </p:cNvCxnSpPr>
                <p:nvPr/>
              </p:nvCxnSpPr>
              <p:spPr>
                <a:xfrm>
                  <a:off x="1551094" y="4676212"/>
                  <a:ext cx="591818" cy="6728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F19C73D-4E50-4658-B31A-73AC2FF026B0}"/>
                    </a:ext>
                  </a:extLst>
                </p:cNvPr>
                <p:cNvCxnSpPr>
                  <a:cxnSpLocks/>
                  <a:stCxn id="8" idx="6"/>
                  <a:endCxn id="58" idx="2"/>
                </p:cNvCxnSpPr>
                <p:nvPr/>
              </p:nvCxnSpPr>
              <p:spPr>
                <a:xfrm>
                  <a:off x="1551094" y="3833651"/>
                  <a:ext cx="591818" cy="15153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D914D347-5203-400F-92B3-C8150F6E6B5F}"/>
                    </a:ext>
                  </a:extLst>
                </p:cNvPr>
                <p:cNvCxnSpPr>
                  <a:cxnSpLocks/>
                  <a:stCxn id="7" idx="6"/>
                  <a:endCxn id="58" idx="2"/>
                </p:cNvCxnSpPr>
                <p:nvPr/>
              </p:nvCxnSpPr>
              <p:spPr>
                <a:xfrm>
                  <a:off x="1551094" y="3037441"/>
                  <a:ext cx="591818" cy="23115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612AE8-1FCD-4969-A12E-B4C37A317CF9}"/>
                    </a:ext>
                  </a:extLst>
                </p:cNvPr>
                <p:cNvSpPr txBox="1"/>
                <p:nvPr/>
              </p:nvSpPr>
              <p:spPr>
                <a:xfrm rot="5400000">
                  <a:off x="231048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F0E2EE6F-397B-4405-A43B-D38631BA45C8}"/>
                    </a:ext>
                  </a:extLst>
                </p:cNvPr>
                <p:cNvSpPr/>
                <p:nvPr/>
              </p:nvSpPr>
              <p:spPr>
                <a:xfrm>
                  <a:off x="3197928" y="3065641"/>
                  <a:ext cx="731521" cy="27606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Activation function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69A67029-D42A-43C3-8159-1E529EFC5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99642820-FFC8-4139-8199-1AFA38A15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7BBBDF3-3295-4141-81FA-981027ECF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90" name="개체 89">
                  <a:extLst>
                    <a:ext uri="{FF2B5EF4-FFF2-40B4-BE49-F238E27FC236}">
                      <a16:creationId xmlns:a16="http://schemas.microsoft.com/office/drawing/2014/main" id="{10466C8F-4045-479F-A116-64957B260FC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25938" y="3360695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203040" imgH="253800" progId="Equation.DSMT4">
                        <p:embed/>
                      </p:oleObj>
                    </mc:Choice>
                    <mc:Fallback>
                      <p:oleObj name="Equation" r:id="rId14" imgW="203040" imgH="253800" progId="Equation.DSMT4">
                        <p:embed/>
                        <p:pic>
                          <p:nvPicPr>
                            <p:cNvPr id="90" name="개체 89">
                              <a:extLst>
                                <a:ext uri="{FF2B5EF4-FFF2-40B4-BE49-F238E27FC236}">
                                  <a16:creationId xmlns:a16="http://schemas.microsoft.com/office/drawing/2014/main" id="{10466C8F-4045-479F-A116-64957B260F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3360695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개체 90">
                  <a:extLst>
                    <a:ext uri="{FF2B5EF4-FFF2-40B4-BE49-F238E27FC236}">
                      <a16:creationId xmlns:a16="http://schemas.microsoft.com/office/drawing/2014/main" id="{59C4344A-1547-48E3-BEFF-EFB24B4A66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35463" y="4127458"/>
                <a:ext cx="2698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190440" imgH="253800" progId="Equation.DSMT4">
                        <p:embed/>
                      </p:oleObj>
                    </mc:Choice>
                    <mc:Fallback>
                      <p:oleObj name="Equation" r:id="rId16" imgW="190440" imgH="253800" progId="Equation.DSMT4">
                        <p:embed/>
                        <p:pic>
                          <p:nvPicPr>
                            <p:cNvPr id="91" name="개체 90">
                              <a:extLst>
                                <a:ext uri="{FF2B5EF4-FFF2-40B4-BE49-F238E27FC236}">
                                  <a16:creationId xmlns:a16="http://schemas.microsoft.com/office/drawing/2014/main" id="{59C4344A-1547-48E3-BEFF-EFB24B4A66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35463" y="4127458"/>
                              <a:ext cx="2698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" name="개체 91">
                  <a:extLst>
                    <a:ext uri="{FF2B5EF4-FFF2-40B4-BE49-F238E27FC236}">
                      <a16:creationId xmlns:a16="http://schemas.microsoft.com/office/drawing/2014/main" id="{0BE56681-C8CE-4A81-BEBC-C8479108BEB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25938" y="5167270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8" imgW="203040" imgH="253800" progId="Equation.DSMT4">
                        <p:embed/>
                      </p:oleObj>
                    </mc:Choice>
                    <mc:Fallback>
                      <p:oleObj name="Equation" r:id="rId18" imgW="203040" imgH="253800" progId="Equation.DSMT4">
                        <p:embed/>
                        <p:pic>
                          <p:nvPicPr>
                            <p:cNvPr id="92" name="개체 91">
                              <a:extLst>
                                <a:ext uri="{FF2B5EF4-FFF2-40B4-BE49-F238E27FC236}">
                                  <a16:creationId xmlns:a16="http://schemas.microsoft.com/office/drawing/2014/main" id="{0BE56681-C8CE-4A81-BEBC-C8479108BEB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5167270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82941A-5C8D-41AA-8844-77B4F0B37ABB}"/>
                    </a:ext>
                  </a:extLst>
                </p:cNvPr>
                <p:cNvSpPr txBox="1"/>
                <p:nvPr/>
              </p:nvSpPr>
              <p:spPr>
                <a:xfrm rot="5400000">
                  <a:off x="426117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5D52981-4FDA-47BC-BE17-2087388DF9F2}"/>
                  </a:ext>
                </a:extLst>
              </p:cNvPr>
              <p:cNvSpPr txBox="1"/>
              <p:nvPr/>
            </p:nvSpPr>
            <p:spPr>
              <a:xfrm>
                <a:off x="1083470" y="3848924"/>
                <a:ext cx="4884150" cy="4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altLang="ko-KR" b="1" dirty="0"/>
                  <a:t> Layer Perceptron</a:t>
                </a:r>
                <a:r>
                  <a:rPr lang="ko-KR" altLang="en-US" b="1" dirty="0"/>
                  <a:t> 실습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31567EC-A1F3-4768-BB60-9E1073CDFEF7}"/>
                </a:ext>
              </a:extLst>
            </p:cNvPr>
            <p:cNvGrpSpPr/>
            <p:nvPr/>
          </p:nvGrpSpPr>
          <p:grpSpPr>
            <a:xfrm>
              <a:off x="6451304" y="1692006"/>
              <a:ext cx="4145540" cy="2964402"/>
              <a:chOff x="6239548" y="3362043"/>
              <a:chExt cx="4636849" cy="331572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C100A13-5D4E-4D94-9DC3-A5190F2D8430}"/>
                  </a:ext>
                </a:extLst>
              </p:cNvPr>
              <p:cNvSpPr/>
              <p:nvPr/>
            </p:nvSpPr>
            <p:spPr>
              <a:xfrm>
                <a:off x="6879069" y="394054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B7BFD5B-ADE5-4AC0-BF1C-4B09FC817A3D}"/>
                  </a:ext>
                </a:extLst>
              </p:cNvPr>
              <p:cNvSpPr/>
              <p:nvPr/>
            </p:nvSpPr>
            <p:spPr>
              <a:xfrm>
                <a:off x="6879069" y="457119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E46ADD1-BB36-488D-8112-D6AF5D69506E}"/>
                  </a:ext>
                </a:extLst>
              </p:cNvPr>
              <p:cNvSpPr/>
              <p:nvPr/>
            </p:nvSpPr>
            <p:spPr>
              <a:xfrm>
                <a:off x="6879069" y="5238558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86EBD50-DCA3-4FDC-B912-8EE258E83C1D}"/>
                  </a:ext>
                </a:extLst>
              </p:cNvPr>
              <p:cNvSpPr/>
              <p:nvPr/>
            </p:nvSpPr>
            <p:spPr>
              <a:xfrm>
                <a:off x="6879069" y="6221605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DC324-2DC9-44A3-9F8B-B17D3DDF20C1}"/>
                  </a:ext>
                </a:extLst>
              </p:cNvPr>
              <p:cNvSpPr txBox="1"/>
              <p:nvPr/>
            </p:nvSpPr>
            <p:spPr>
              <a:xfrm rot="5400000">
                <a:off x="7024416" y="5807358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6936DCA0-83EE-496B-AF09-FF3F4B366DD9}"/>
                  </a:ext>
                </a:extLst>
              </p:cNvPr>
              <p:cNvSpPr/>
              <p:nvPr/>
            </p:nvSpPr>
            <p:spPr>
              <a:xfrm>
                <a:off x="7723518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102" name="개체 101">
                <a:extLst>
                  <a:ext uri="{FF2B5EF4-FFF2-40B4-BE49-F238E27FC236}">
                    <a16:creationId xmlns:a16="http://schemas.microsoft.com/office/drawing/2014/main" id="{0F426694-3CC9-43F0-8520-CAB8B0AC32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02180" y="4009129"/>
              <a:ext cx="200891" cy="286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7480" imgH="253800" progId="Equation.DSMT4">
                      <p:embed/>
                    </p:oleObj>
                  </mc:Choice>
                  <mc:Fallback>
                    <p:oleObj name="Equation" r:id="rId3" imgW="177480" imgH="253800" progId="Equation.DSMT4">
                      <p:embed/>
                      <p:pic>
                        <p:nvPicPr>
                          <p:cNvPr id="102" name="개체 101">
                            <a:extLst>
                              <a:ext uri="{FF2B5EF4-FFF2-40B4-BE49-F238E27FC236}">
                                <a16:creationId xmlns:a16="http://schemas.microsoft.com/office/drawing/2014/main" id="{0F426694-3CC9-43F0-8520-CAB8B0AC32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002180" y="4009129"/>
                            <a:ext cx="200891" cy="2869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개체 102">
                <a:extLst>
                  <a:ext uri="{FF2B5EF4-FFF2-40B4-BE49-F238E27FC236}">
                    <a16:creationId xmlns:a16="http://schemas.microsoft.com/office/drawing/2014/main" id="{5445727C-69E0-49A0-8FBC-733BC70BC9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5746" y="4639627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90440" imgH="253800" progId="Equation.DSMT4">
                      <p:embed/>
                    </p:oleObj>
                  </mc:Choice>
                  <mc:Fallback>
                    <p:oleObj name="Equation" r:id="rId5" imgW="190440" imgH="253800" progId="Equation.DSMT4">
                      <p:embed/>
                      <p:pic>
                        <p:nvPicPr>
                          <p:cNvPr id="103" name="개체 102">
                            <a:extLst>
                              <a:ext uri="{FF2B5EF4-FFF2-40B4-BE49-F238E27FC236}">
                                <a16:creationId xmlns:a16="http://schemas.microsoft.com/office/drawing/2014/main" id="{5445727C-69E0-49A0-8FBC-733BC70BC9F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5746" y="4639627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개체 103">
                <a:extLst>
                  <a:ext uri="{FF2B5EF4-FFF2-40B4-BE49-F238E27FC236}">
                    <a16:creationId xmlns:a16="http://schemas.microsoft.com/office/drawing/2014/main" id="{16559AE6-E9A4-4011-809A-438BA3BCEE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5746" y="5307159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90440" imgH="253800" progId="Equation.DSMT4">
                      <p:embed/>
                    </p:oleObj>
                  </mc:Choice>
                  <mc:Fallback>
                    <p:oleObj name="Equation" r:id="rId7" imgW="190440" imgH="253800" progId="Equation.DSMT4">
                      <p:embed/>
                      <p:pic>
                        <p:nvPicPr>
                          <p:cNvPr id="104" name="개체 103">
                            <a:extLst>
                              <a:ext uri="{FF2B5EF4-FFF2-40B4-BE49-F238E27FC236}">
                                <a16:creationId xmlns:a16="http://schemas.microsoft.com/office/drawing/2014/main" id="{16559AE6-E9A4-4011-809A-438BA3BCEE7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5746" y="5307159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5" name="개체 104">
                <a:extLst>
                  <a:ext uri="{FF2B5EF4-FFF2-40B4-BE49-F238E27FC236}">
                    <a16:creationId xmlns:a16="http://schemas.microsoft.com/office/drawing/2014/main" id="{17075866-4DC6-4FAC-A640-492A6D5111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31524" y="6290652"/>
              <a:ext cx="34452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304560" imgH="253800" progId="Equation.DSMT4">
                      <p:embed/>
                    </p:oleObj>
                  </mc:Choice>
                  <mc:Fallback>
                    <p:oleObj name="Equation" r:id="rId20" imgW="304560" imgH="253800" progId="Equation.DSMT4">
                      <p:embed/>
                      <p:pic>
                        <p:nvPicPr>
                          <p:cNvPr id="105" name="개체 104">
                            <a:extLst>
                              <a:ext uri="{FF2B5EF4-FFF2-40B4-BE49-F238E27FC236}">
                                <a16:creationId xmlns:a16="http://schemas.microsoft.com/office/drawing/2014/main" id="{17075866-4DC6-4FAC-A640-492A6D5111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31524" y="6290652"/>
                            <a:ext cx="34452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CB8FFF4C-FEA8-4E92-82D8-9C87D25A610A}"/>
                  </a:ext>
                </a:extLst>
              </p:cNvPr>
              <p:cNvCxnSpPr>
                <a:cxnSpLocks/>
                <a:stCxn id="96" idx="6"/>
                <a:endCxn id="101" idx="2"/>
              </p:cNvCxnSpPr>
              <p:nvPr/>
            </p:nvCxnSpPr>
            <p:spPr>
              <a:xfrm>
                <a:off x="7335234" y="4168629"/>
                <a:ext cx="388284" cy="399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420FF0AA-1FD3-4E0D-801F-8B5CC9AA1E24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2308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BD6C7DB9-ECBD-4BBF-8403-BA64CB6F34C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8982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5425CF3C-9A32-4573-8A6F-14926375270E}"/>
                  </a:ext>
                </a:extLst>
              </p:cNvPr>
              <p:cNvCxnSpPr>
                <a:cxnSpLocks/>
                <a:stCxn id="99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18813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037F2567-F93B-4D33-9EFA-D426E059F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EC1C210-F5D5-48AE-B729-E9DB3DDDF7CA}"/>
                  </a:ext>
                </a:extLst>
              </p:cNvPr>
              <p:cNvSpPr/>
              <p:nvPr/>
            </p:nvSpPr>
            <p:spPr>
              <a:xfrm>
                <a:off x="7723518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B784E5F8-3EC5-4A5E-A18E-39E7C99CE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046FA529-4CED-4443-88FB-A01F25AEDF2C}"/>
                  </a:ext>
                </a:extLst>
              </p:cNvPr>
              <p:cNvCxnSpPr>
                <a:cxnSpLocks/>
                <a:stCxn id="99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1278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1A7A673B-CC6B-4523-85F7-50BC16737979}"/>
                  </a:ext>
                </a:extLst>
              </p:cNvPr>
              <p:cNvCxnSpPr>
                <a:cxnSpLocks/>
                <a:stCxn id="98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2956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81F57F35-254E-42A0-9C59-03635E27A6B7}"/>
                  </a:ext>
                </a:extLst>
              </p:cNvPr>
              <p:cNvCxnSpPr>
                <a:cxnSpLocks/>
                <a:stCxn id="97" idx="6"/>
                <a:endCxn id="111" idx="2"/>
              </p:cNvCxnSpPr>
              <p:nvPr/>
            </p:nvCxnSpPr>
            <p:spPr>
              <a:xfrm>
                <a:off x="7335234" y="4799279"/>
                <a:ext cx="388284" cy="371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277912BB-970A-436E-8003-B8B2388B5287}"/>
                  </a:ext>
                </a:extLst>
              </p:cNvPr>
              <p:cNvCxnSpPr>
                <a:cxnSpLocks/>
                <a:stCxn id="96" idx="6"/>
                <a:endCxn id="111" idx="2"/>
              </p:cNvCxnSpPr>
              <p:nvPr/>
            </p:nvCxnSpPr>
            <p:spPr>
              <a:xfrm>
                <a:off x="7335234" y="4168629"/>
                <a:ext cx="388284" cy="1002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5E4F65-482F-44DE-9F2E-3BEC38A9CBCC}"/>
                  </a:ext>
                </a:extLst>
              </p:cNvPr>
              <p:cNvSpPr/>
              <p:nvPr/>
            </p:nvSpPr>
            <p:spPr>
              <a:xfrm>
                <a:off x="7723518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CE59153-7E05-40C9-93F9-68876B1AE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41DFAA2-6FA8-424D-9FF7-C277AF40778D}"/>
                  </a:ext>
                </a:extLst>
              </p:cNvPr>
              <p:cNvCxnSpPr>
                <a:cxnSpLocks/>
                <a:stCxn id="99" idx="6"/>
                <a:endCxn id="119" idx="2"/>
              </p:cNvCxnSpPr>
              <p:nvPr/>
            </p:nvCxnSpPr>
            <p:spPr>
              <a:xfrm flipV="1">
                <a:off x="7335234" y="5999559"/>
                <a:ext cx="388284" cy="4501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E7369310-AECC-4FD4-86A8-7D2CAED8B9F9}"/>
                  </a:ext>
                </a:extLst>
              </p:cNvPr>
              <p:cNvCxnSpPr>
                <a:cxnSpLocks/>
                <a:stCxn id="98" idx="6"/>
                <a:endCxn id="119" idx="2"/>
              </p:cNvCxnSpPr>
              <p:nvPr/>
            </p:nvCxnSpPr>
            <p:spPr>
              <a:xfrm>
                <a:off x="7335234" y="5466641"/>
                <a:ext cx="388284" cy="532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A50BCF51-C230-4ED4-BD06-AC34456BD91A}"/>
                  </a:ext>
                </a:extLst>
              </p:cNvPr>
              <p:cNvCxnSpPr>
                <a:cxnSpLocks/>
                <a:stCxn id="97" idx="6"/>
                <a:endCxn id="119" idx="2"/>
              </p:cNvCxnSpPr>
              <p:nvPr/>
            </p:nvCxnSpPr>
            <p:spPr>
              <a:xfrm>
                <a:off x="7335234" y="4799279"/>
                <a:ext cx="388284" cy="12002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E4F8D4AA-BFEE-4F04-9592-EFF679397DA6}"/>
                  </a:ext>
                </a:extLst>
              </p:cNvPr>
              <p:cNvCxnSpPr>
                <a:cxnSpLocks/>
                <a:stCxn id="96" idx="6"/>
                <a:endCxn id="119" idx="2"/>
              </p:cNvCxnSpPr>
              <p:nvPr/>
            </p:nvCxnSpPr>
            <p:spPr>
              <a:xfrm>
                <a:off x="7335234" y="4168629"/>
                <a:ext cx="388284" cy="18309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140B4A-5125-458D-934E-4EDD1B3B0959}"/>
                  </a:ext>
                </a:extLst>
              </p:cNvPr>
              <p:cNvSpPr txBox="1"/>
              <p:nvPr/>
            </p:nvSpPr>
            <p:spPr>
              <a:xfrm rot="5400000">
                <a:off x="7856249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93960B69-63FF-4137-8F21-6A8F10FF6FAE}"/>
                  </a:ext>
                </a:extLst>
              </p:cNvPr>
              <p:cNvSpPr/>
              <p:nvPr/>
            </p:nvSpPr>
            <p:spPr>
              <a:xfrm>
                <a:off x="9386012" y="4190965"/>
                <a:ext cx="579412" cy="21866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Activation function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C788852D-7D89-40F6-BFDD-BD0D4F2E6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A277E120-083E-447B-8364-422E1BF69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151D5CB3-0C60-4DC3-BB5F-A7F8C55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" name="개체 130">
                <a:extLst>
                  <a:ext uri="{FF2B5EF4-FFF2-40B4-BE49-F238E27FC236}">
                    <a16:creationId xmlns:a16="http://schemas.microsoft.com/office/drawing/2014/main" id="{D40B71C3-CD29-429F-9C14-1BFFB44AD2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79469" y="4424667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203040" imgH="253800" progId="Equation.DSMT4">
                      <p:embed/>
                    </p:oleObj>
                  </mc:Choice>
                  <mc:Fallback>
                    <p:oleObj name="Equation" r:id="rId21" imgW="203040" imgH="253800" progId="Equation.DSMT4">
                      <p:embed/>
                      <p:pic>
                        <p:nvPicPr>
                          <p:cNvPr id="131" name="개체 130">
                            <a:extLst>
                              <a:ext uri="{FF2B5EF4-FFF2-40B4-BE49-F238E27FC236}">
                                <a16:creationId xmlns:a16="http://schemas.microsoft.com/office/drawing/2014/main" id="{D40B71C3-CD29-429F-9C14-1BFFB44AD27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4424667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2" name="개체 131">
                <a:extLst>
                  <a:ext uri="{FF2B5EF4-FFF2-40B4-BE49-F238E27FC236}">
                    <a16:creationId xmlns:a16="http://schemas.microsoft.com/office/drawing/2014/main" id="{0F842B6F-1A8C-435A-8E04-59767F2EA1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87013" y="5031993"/>
              <a:ext cx="21375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90440" imgH="253800" progId="Equation.DSMT4">
                      <p:embed/>
                    </p:oleObj>
                  </mc:Choice>
                  <mc:Fallback>
                    <p:oleObj name="Equation" r:id="rId22" imgW="190440" imgH="253800" progId="Equation.DSMT4">
                      <p:embed/>
                      <p:pic>
                        <p:nvPicPr>
                          <p:cNvPr id="132" name="개체 131">
                            <a:extLst>
                              <a:ext uri="{FF2B5EF4-FFF2-40B4-BE49-F238E27FC236}">
                                <a16:creationId xmlns:a16="http://schemas.microsoft.com/office/drawing/2014/main" id="{0F842B6F-1A8C-435A-8E04-59767F2EA16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287013" y="5031993"/>
                            <a:ext cx="21375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개체 132">
                <a:extLst>
                  <a:ext uri="{FF2B5EF4-FFF2-40B4-BE49-F238E27FC236}">
                    <a16:creationId xmlns:a16="http://schemas.microsoft.com/office/drawing/2014/main" id="{38C9926E-4A45-47EE-9C3A-6BD19A5C3F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79469" y="5855591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03040" imgH="253800" progId="Equation.DSMT4">
                      <p:embed/>
                    </p:oleObj>
                  </mc:Choice>
                  <mc:Fallback>
                    <p:oleObj name="Equation" r:id="rId23" imgW="203040" imgH="253800" progId="Equation.DSMT4">
                      <p:embed/>
                      <p:pic>
                        <p:nvPicPr>
                          <p:cNvPr id="133" name="개체 132">
                            <a:extLst>
                              <a:ext uri="{FF2B5EF4-FFF2-40B4-BE49-F238E27FC236}">
                                <a16:creationId xmlns:a16="http://schemas.microsoft.com/office/drawing/2014/main" id="{38C9926E-4A45-47EE-9C3A-6BD19A5C3F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5855591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F77C51F-1C26-4D35-9438-CCC8AB718176}"/>
                  </a:ext>
                </a:extLst>
              </p:cNvPr>
              <p:cNvSpPr txBox="1"/>
              <p:nvPr/>
            </p:nvSpPr>
            <p:spPr>
              <a:xfrm rot="5400000">
                <a:off x="10228174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F1C05BBA-E663-4088-BFE0-69E11FEC0A7B}"/>
                  </a:ext>
                </a:extLst>
              </p:cNvPr>
              <p:cNvSpPr/>
              <p:nvPr/>
            </p:nvSpPr>
            <p:spPr>
              <a:xfrm>
                <a:off x="8548575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A930238-DDA4-4FCE-9287-11478F2864A4}"/>
                  </a:ext>
                </a:extLst>
              </p:cNvPr>
              <p:cNvSpPr/>
              <p:nvPr/>
            </p:nvSpPr>
            <p:spPr>
              <a:xfrm>
                <a:off x="8548575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E65A21B-4313-4E49-A67D-E3833B9E8F30}"/>
                  </a:ext>
                </a:extLst>
              </p:cNvPr>
              <p:cNvSpPr/>
              <p:nvPr/>
            </p:nvSpPr>
            <p:spPr>
              <a:xfrm>
                <a:off x="8548575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03B0665-DF1D-42B0-8298-9EFBFC82B590}"/>
                  </a:ext>
                </a:extLst>
              </p:cNvPr>
              <p:cNvSpPr txBox="1"/>
              <p:nvPr/>
            </p:nvSpPr>
            <p:spPr>
              <a:xfrm rot="5400000">
                <a:off x="8681306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graphicFrame>
            <p:nvGraphicFramePr>
              <p:cNvPr id="181" name="개체 180">
                <a:extLst>
                  <a:ext uri="{FF2B5EF4-FFF2-40B4-BE49-F238E27FC236}">
                    <a16:creationId xmlns:a16="http://schemas.microsoft.com/office/drawing/2014/main" id="{C63E3564-EFC4-4716-A233-1945E0595C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192254" imgH="224288" progId="Equation.DSMT4">
                      <p:embed/>
                    </p:oleObj>
                  </mc:Choice>
                  <mc:Fallback>
                    <p:oleObj name="Equation" r:id="rId24" imgW="192254" imgH="224288" progId="Equation.DSMT4">
                      <p:embed/>
                      <p:pic>
                        <p:nvPicPr>
                          <p:cNvPr id="181" name="개체 180">
                            <a:extLst>
                              <a:ext uri="{FF2B5EF4-FFF2-40B4-BE49-F238E27FC236}">
                                <a16:creationId xmlns:a16="http://schemas.microsoft.com/office/drawing/2014/main" id="{C63E3564-EFC4-4716-A233-1945E0595CD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3" name="개체 182">
                <a:extLst>
                  <a:ext uri="{FF2B5EF4-FFF2-40B4-BE49-F238E27FC236}">
                    <a16:creationId xmlns:a16="http://schemas.microsoft.com/office/drawing/2014/main" id="{91B2C1DC-92A8-4140-83A2-8E294C5979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192254" imgH="224288" progId="Equation.DSMT4">
                      <p:embed/>
                    </p:oleObj>
                  </mc:Choice>
                  <mc:Fallback>
                    <p:oleObj name="Equation" r:id="rId26" imgW="192254" imgH="224288" progId="Equation.DSMT4">
                      <p:embed/>
                      <p:pic>
                        <p:nvPicPr>
                          <p:cNvPr id="183" name="개체 182">
                            <a:extLst>
                              <a:ext uri="{FF2B5EF4-FFF2-40B4-BE49-F238E27FC236}">
                                <a16:creationId xmlns:a16="http://schemas.microsoft.com/office/drawing/2014/main" id="{91B2C1DC-92A8-4140-83A2-8E294C597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" name="개체 184">
                <a:extLst>
                  <a:ext uri="{FF2B5EF4-FFF2-40B4-BE49-F238E27FC236}">
                    <a16:creationId xmlns:a16="http://schemas.microsoft.com/office/drawing/2014/main" id="{9C264A94-6C0C-4BDD-A9FC-E659E05910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507219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92254" imgH="224288" progId="Equation.DSMT4">
                      <p:embed/>
                    </p:oleObj>
                  </mc:Choice>
                  <mc:Fallback>
                    <p:oleObj name="Equation" r:id="rId27" imgW="192254" imgH="224288" progId="Equation.DSMT4">
                      <p:embed/>
                      <p:pic>
                        <p:nvPicPr>
                          <p:cNvPr id="185" name="개체 184">
                            <a:extLst>
                              <a:ext uri="{FF2B5EF4-FFF2-40B4-BE49-F238E27FC236}">
                                <a16:creationId xmlns:a16="http://schemas.microsoft.com/office/drawing/2014/main" id="{9C264A94-6C0C-4BDD-A9FC-E659E059109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07219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6" name="개체 185">
                <a:extLst>
                  <a:ext uri="{FF2B5EF4-FFF2-40B4-BE49-F238E27FC236}">
                    <a16:creationId xmlns:a16="http://schemas.microsoft.com/office/drawing/2014/main" id="{45AA7C01-58DA-46C7-ACA4-6613537F8E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5887614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192254" imgH="224288" progId="Equation.DSMT4">
                      <p:embed/>
                    </p:oleObj>
                  </mc:Choice>
                  <mc:Fallback>
                    <p:oleObj name="Equation" r:id="rId28" imgW="192254" imgH="224288" progId="Equation.DSMT4">
                      <p:embed/>
                      <p:pic>
                        <p:nvPicPr>
                          <p:cNvPr id="186" name="개체 185">
                            <a:extLst>
                              <a:ext uri="{FF2B5EF4-FFF2-40B4-BE49-F238E27FC236}">
                                <a16:creationId xmlns:a16="http://schemas.microsoft.com/office/drawing/2014/main" id="{45AA7C01-58DA-46C7-ACA4-6613537F8E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887614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개체 187">
                <a:extLst>
                  <a:ext uri="{FF2B5EF4-FFF2-40B4-BE49-F238E27FC236}">
                    <a16:creationId xmlns:a16="http://schemas.microsoft.com/office/drawing/2014/main" id="{35880566-7158-4BE1-A026-47A31B72C1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591100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92254" imgH="224288" progId="Equation.DSMT4">
                      <p:embed/>
                    </p:oleObj>
                  </mc:Choice>
                  <mc:Fallback>
                    <p:oleObj name="Equation" r:id="rId29" imgW="192254" imgH="224288" progId="Equation.DSMT4">
                      <p:embed/>
                      <p:pic>
                        <p:nvPicPr>
                          <p:cNvPr id="188" name="개체 187">
                            <a:extLst>
                              <a:ext uri="{FF2B5EF4-FFF2-40B4-BE49-F238E27FC236}">
                                <a16:creationId xmlns:a16="http://schemas.microsoft.com/office/drawing/2014/main" id="{35880566-7158-4BE1-A026-47A31B72C1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91100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9" name="개체 188">
                <a:extLst>
                  <a:ext uri="{FF2B5EF4-FFF2-40B4-BE49-F238E27FC236}">
                    <a16:creationId xmlns:a16="http://schemas.microsoft.com/office/drawing/2014/main" id="{9587591A-00A6-4541-A1EC-119CF75B5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5085252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192254" imgH="224288" progId="Equation.DSMT4">
                      <p:embed/>
                    </p:oleObj>
                  </mc:Choice>
                  <mc:Fallback>
                    <p:oleObj name="Equation" r:id="rId30" imgW="192254" imgH="224288" progId="Equation.DSMT4">
                      <p:embed/>
                      <p:pic>
                        <p:nvPicPr>
                          <p:cNvPr id="189" name="개체 188">
                            <a:extLst>
                              <a:ext uri="{FF2B5EF4-FFF2-40B4-BE49-F238E27FC236}">
                                <a16:creationId xmlns:a16="http://schemas.microsoft.com/office/drawing/2014/main" id="{9587591A-00A6-4541-A1EC-119CF75B530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085252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33FD3A9-51D0-4157-85CD-7CC2EBC3B9F6}"/>
                  </a:ext>
                </a:extLst>
              </p:cNvPr>
              <p:cNvSpPr txBox="1"/>
              <p:nvPr/>
            </p:nvSpPr>
            <p:spPr>
              <a:xfrm>
                <a:off x="6239548" y="3362043"/>
                <a:ext cx="4636849" cy="41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Multi</a:t>
                </a:r>
                <a:r>
                  <a:rPr lang="en-US" altLang="ko-KR" b="1" dirty="0"/>
                  <a:t> Layer Perceptron </a:t>
                </a:r>
                <a:r>
                  <a:rPr lang="ko-KR" altLang="en-US" b="1" dirty="0"/>
                  <a:t>실습</a:t>
                </a:r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6CCDDE99-18B2-49F4-9FD5-3286EA5562F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9B0653AC-B44F-4E27-9A7B-0CB73B9B6212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화살표 연결선 195">
                <a:extLst>
                  <a:ext uri="{FF2B5EF4-FFF2-40B4-BE49-F238E27FC236}">
                    <a16:creationId xmlns:a16="http://schemas.microsoft.com/office/drawing/2014/main" id="{30371960-0A8F-4F26-8A09-5D422D9A7BF9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055AEEFE-B63E-408A-A829-05C964E1761D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CD4FEB18-0CB5-42B4-9D60-6DD14DE21946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1EFB7115-9D89-4B8D-B400-C1EA71564A5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9F8CA5F5-8F78-4B4A-9755-5A9F7540366C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8239366" y="5999559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5ACD5447-D01E-4761-B63A-B33A1066C05C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D66B27E6-81EB-4145-9C7C-32CA05D9117D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B364FB3A-1853-4828-8C4C-6BB8ABF9E892}"/>
              </a:ext>
            </a:extLst>
          </p:cNvPr>
          <p:cNvSpPr txBox="1"/>
          <p:nvPr/>
        </p:nvSpPr>
        <p:spPr>
          <a:xfrm>
            <a:off x="1823738" y="4871420"/>
            <a:ext cx="397393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B693D8-1A8A-4AB9-92FC-1EB9B84ABEFC}"/>
              </a:ext>
            </a:extLst>
          </p:cNvPr>
          <p:cNvSpPr txBox="1"/>
          <p:nvPr/>
        </p:nvSpPr>
        <p:spPr>
          <a:xfrm>
            <a:off x="6201854" y="4868440"/>
            <a:ext cx="4787371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Layer1 (Input: 784, Out: 100)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Layer2 (Input: 100, Out: 10)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Activation function: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, Sigmoid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 function: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44945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435830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(6) LeNet-5 </a:t>
            </a:r>
            <a:r>
              <a:rPr lang="ko-KR" altLang="en-US" sz="1600" dirty="0"/>
              <a:t>학습을 위한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선언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96A8D9-D9A6-441F-9EBB-D89DDB85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29" y="2189615"/>
            <a:ext cx="4171528" cy="392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33583F-DC14-4F25-A991-D1049CBD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321" y="1895102"/>
            <a:ext cx="2865074" cy="4119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A615171-DA6D-4DCD-976C-6B5F21973A00}"/>
              </a:ext>
            </a:extLst>
          </p:cNvPr>
          <p:cNvSpPr/>
          <p:nvPr/>
        </p:nvSpPr>
        <p:spPr>
          <a:xfrm>
            <a:off x="5938407" y="3915457"/>
            <a:ext cx="548640" cy="454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1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8028160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(7) MNIST test dataset </a:t>
            </a:r>
            <a:r>
              <a:rPr lang="ko-KR" altLang="en-US" sz="1600" dirty="0"/>
              <a:t>분류 성능 확인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C00000"/>
                </a:solidFill>
              </a:rPr>
              <a:t>주의</a:t>
            </a:r>
            <a:r>
              <a:rPr lang="en-US" altLang="ko-KR" sz="1600" dirty="0">
                <a:solidFill>
                  <a:srgbClr val="C00000"/>
                </a:solidFill>
              </a:rPr>
              <a:t>: Convolution layer </a:t>
            </a:r>
            <a:r>
              <a:rPr lang="ko-KR" altLang="en-US" sz="1600" dirty="0">
                <a:solidFill>
                  <a:srgbClr val="C00000"/>
                </a:solidFill>
              </a:rPr>
              <a:t>입력은 </a:t>
            </a:r>
            <a:r>
              <a:rPr lang="en-US" altLang="ko-KR" sz="1600" dirty="0">
                <a:solidFill>
                  <a:srgbClr val="C00000"/>
                </a:solidFill>
              </a:rPr>
              <a:t>[Batch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x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Channel x Height x Width]</a:t>
            </a:r>
            <a:r>
              <a:rPr lang="ko-KR" altLang="en-US" sz="1600" dirty="0">
                <a:solidFill>
                  <a:srgbClr val="C00000"/>
                </a:solidFill>
              </a:rPr>
              <a:t>가 되어야함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659936-DF02-4602-A217-49AE1612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82" y="2612637"/>
            <a:ext cx="5759247" cy="3302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AB4D1-E006-4C88-8096-5B05F93C36BC}"/>
              </a:ext>
            </a:extLst>
          </p:cNvPr>
          <p:cNvSpPr txBox="1"/>
          <p:nvPr/>
        </p:nvSpPr>
        <p:spPr>
          <a:xfrm>
            <a:off x="2212745" y="5987825"/>
            <a:ext cx="1508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</a:rPr>
              <a:t>정답률</a:t>
            </a:r>
            <a:r>
              <a:rPr lang="en-US" altLang="ko-KR" sz="1600" b="1" dirty="0">
                <a:solidFill>
                  <a:srgbClr val="C00000"/>
                </a:solidFill>
              </a:rPr>
              <a:t>: 98.8%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806E89A-8E86-41D3-8CE8-14A3D46A2745}"/>
              </a:ext>
            </a:extLst>
          </p:cNvPr>
          <p:cNvSpPr/>
          <p:nvPr/>
        </p:nvSpPr>
        <p:spPr>
          <a:xfrm>
            <a:off x="1839801" y="3812212"/>
            <a:ext cx="3814651" cy="25553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4FE70-2C2E-4EB5-B8BC-8B364B727237}"/>
              </a:ext>
            </a:extLst>
          </p:cNvPr>
          <p:cNvSpPr txBox="1"/>
          <p:nvPr/>
        </p:nvSpPr>
        <p:spPr>
          <a:xfrm>
            <a:off x="5808680" y="376976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새로운 차원 </a:t>
            </a:r>
            <a:r>
              <a:rPr lang="en-US" altLang="ko-KR" b="1" dirty="0">
                <a:solidFill>
                  <a:srgbClr val="C00000"/>
                </a:solidFill>
              </a:rPr>
              <a:t>(channel) </a:t>
            </a:r>
            <a:r>
              <a:rPr lang="ko-KR" altLang="en-US" b="1" dirty="0">
                <a:solidFill>
                  <a:srgbClr val="C00000"/>
                </a:solidFill>
              </a:rPr>
              <a:t>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46605-280D-45BA-96D6-C23AA9A37A4C}"/>
              </a:ext>
            </a:extLst>
          </p:cNvPr>
          <p:cNvSpPr txBox="1"/>
          <p:nvPr/>
        </p:nvSpPr>
        <p:spPr>
          <a:xfrm>
            <a:off x="5837634" y="406774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10000 x 28 x 28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CA5F6-4F0B-44AA-B48C-05E3A6EA69A0}"/>
              </a:ext>
            </a:extLst>
          </p:cNvPr>
          <p:cNvSpPr txBox="1"/>
          <p:nvPr/>
        </p:nvSpPr>
        <p:spPr>
          <a:xfrm>
            <a:off x="8198187" y="406774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10000 x 1 x 28 x 28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6EDD112-5B13-4A79-8BDE-35D3750833A0}"/>
              </a:ext>
            </a:extLst>
          </p:cNvPr>
          <p:cNvSpPr/>
          <p:nvPr/>
        </p:nvSpPr>
        <p:spPr>
          <a:xfrm>
            <a:off x="7718377" y="4153354"/>
            <a:ext cx="450856" cy="19812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2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6313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LeNet-5 </a:t>
            </a:r>
            <a:r>
              <a:rPr lang="ko-KR" altLang="en-US" b="1" dirty="0"/>
              <a:t>모델 학습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참고자료</a:t>
            </a:r>
            <a:r>
              <a:rPr lang="en-US" altLang="ko-KR" sz="1600" dirty="0"/>
              <a:t>: Perceptron model</a:t>
            </a:r>
            <a:r>
              <a:rPr lang="ko-KR" altLang="en-US" sz="1600" dirty="0"/>
              <a:t>과 성능 비교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1481EC-D28E-4294-AF56-A838902C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19" y="2169036"/>
            <a:ext cx="2123623" cy="306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D91EDB-63BA-44FA-BFFB-98C70F7EE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1" t="88331" r="50503"/>
          <a:stretch/>
        </p:blipFill>
        <p:spPr>
          <a:xfrm>
            <a:off x="1208490" y="5312046"/>
            <a:ext cx="2822283" cy="383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1918C3-4257-43C2-AE2B-FE305A9B3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216" y="2169036"/>
            <a:ext cx="2128678" cy="306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EB2817-05A0-4701-AE50-CFEA204DF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50" t="90007" r="50851"/>
          <a:stretch/>
        </p:blipFill>
        <p:spPr>
          <a:xfrm>
            <a:off x="8161227" y="5294020"/>
            <a:ext cx="2758656" cy="419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7103F8-7B50-4433-9D5D-48C3311E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087" y="2169036"/>
            <a:ext cx="2177826" cy="306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1EF149-BA47-4280-A119-86C3549010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93" t="92143" r="59815"/>
          <a:stretch/>
        </p:blipFill>
        <p:spPr>
          <a:xfrm>
            <a:off x="4558820" y="5312046"/>
            <a:ext cx="3074360" cy="383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2A14A-D3F6-4567-B569-C061945F8F0B}"/>
              </a:ext>
            </a:extLst>
          </p:cNvPr>
          <p:cNvSpPr txBox="1"/>
          <p:nvPr/>
        </p:nvSpPr>
        <p:spPr>
          <a:xfrm>
            <a:off x="1520611" y="579440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1-layer perceptron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180DFB-5C3B-4ACC-9276-7F1BE167BC83}"/>
              </a:ext>
            </a:extLst>
          </p:cNvPr>
          <p:cNvSpPr txBox="1"/>
          <p:nvPr/>
        </p:nvSpPr>
        <p:spPr>
          <a:xfrm>
            <a:off x="4996981" y="579440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2-layer </a:t>
            </a:r>
            <a:r>
              <a:rPr lang="en-US" altLang="ko-KR" b="1" dirty="0"/>
              <a:t>perceptron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9FE80-9EB0-48AB-9F75-90B98972739E}"/>
              </a:ext>
            </a:extLst>
          </p:cNvPr>
          <p:cNvSpPr txBox="1"/>
          <p:nvPr/>
        </p:nvSpPr>
        <p:spPr>
          <a:xfrm>
            <a:off x="7736222" y="5794408"/>
            <a:ext cx="360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Convolutional Neural Network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293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9354B9-2824-25D9-EAE3-67E1DDE8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70" y="2137924"/>
            <a:ext cx="5155298" cy="4144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028AD3-8F2D-2BF6-1BEB-88881A50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9" y="2346204"/>
            <a:ext cx="5093848" cy="3375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204414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예측 결과 확인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5726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C35D7-2B90-4335-8261-F5ECAD990A15}"/>
              </a:ext>
            </a:extLst>
          </p:cNvPr>
          <p:cNvSpPr txBox="1"/>
          <p:nvPr/>
        </p:nvSpPr>
        <p:spPr>
          <a:xfrm>
            <a:off x="7133265" y="1461858"/>
            <a:ext cx="321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Test</a:t>
            </a:r>
            <a:r>
              <a:rPr lang="ko-KR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</a:rPr>
              <a:t>dataset </a:t>
            </a:r>
            <a:r>
              <a:rPr lang="ko-KR" altLang="en-US" sz="1600" b="1" dirty="0">
                <a:solidFill>
                  <a:srgbClr val="C00000"/>
                </a:solidFill>
              </a:rPr>
              <a:t>중 </a:t>
            </a:r>
            <a:r>
              <a:rPr lang="en-US" altLang="ko-KR" sz="1600" b="1" dirty="0">
                <a:solidFill>
                  <a:srgbClr val="C00000"/>
                </a:solidFill>
              </a:rPr>
              <a:t>7776</a:t>
            </a:r>
            <a:r>
              <a:rPr lang="ko-KR" altLang="en-US" sz="1600" b="1" dirty="0">
                <a:solidFill>
                  <a:srgbClr val="C00000"/>
                </a:solidFill>
              </a:rPr>
              <a:t>번째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Image</a:t>
            </a:r>
            <a:r>
              <a:rPr lang="ko-KR" altLang="en-US" sz="1600" b="1" dirty="0">
                <a:solidFill>
                  <a:srgbClr val="C00000"/>
                </a:solidFill>
              </a:rPr>
              <a:t>에 대한 예측 값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확인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B27EDB-D8A6-49A5-92C2-C09410E85BFA}"/>
              </a:ext>
            </a:extLst>
          </p:cNvPr>
          <p:cNvSpPr/>
          <p:nvPr/>
        </p:nvSpPr>
        <p:spPr>
          <a:xfrm>
            <a:off x="5942570" y="2137924"/>
            <a:ext cx="5155298" cy="3792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95DC58-FA84-A429-4DF3-517A3C0D4B8D}"/>
              </a:ext>
            </a:extLst>
          </p:cNvPr>
          <p:cNvSpPr/>
          <p:nvPr/>
        </p:nvSpPr>
        <p:spPr>
          <a:xfrm>
            <a:off x="3436705" y="3200400"/>
            <a:ext cx="529119" cy="303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65437-76EA-0CA8-CD47-9D9884E817CE}"/>
              </a:ext>
            </a:extLst>
          </p:cNvPr>
          <p:cNvSpPr txBox="1"/>
          <p:nvPr/>
        </p:nvSpPr>
        <p:spPr>
          <a:xfrm>
            <a:off x="2772898" y="27301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임의의 인덱스로 변경하며 확인</a:t>
            </a:r>
          </a:p>
        </p:txBody>
      </p:sp>
    </p:spTree>
    <p:extLst>
      <p:ext uri="{BB962C8B-B14F-4D97-AF65-F5344CB8AC3E}">
        <p14:creationId xmlns:p14="http://schemas.microsoft.com/office/powerpoint/2010/main" val="366425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23775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금일 실습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4891147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(1) CNN (LeNet5)</a:t>
            </a:r>
            <a:r>
              <a:rPr lang="ko-KR" altLang="en-US" b="1" dirty="0"/>
              <a:t>을 이용한 </a:t>
            </a:r>
            <a:r>
              <a:rPr lang="en-US" altLang="ko-KR" b="1" dirty="0"/>
              <a:t>MNIST </a:t>
            </a:r>
            <a:r>
              <a:rPr lang="ko-KR" altLang="en-US" b="1" dirty="0"/>
              <a:t>분류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00FF"/>
                </a:solidFill>
              </a:rPr>
              <a:t>(2) CNN (LeNet5)</a:t>
            </a:r>
            <a:r>
              <a:rPr lang="ko-KR" altLang="en-US" b="1" dirty="0">
                <a:solidFill>
                  <a:srgbClr val="0000FF"/>
                </a:solidFill>
              </a:rPr>
              <a:t>을 이용한 </a:t>
            </a:r>
            <a:r>
              <a:rPr lang="en-US" altLang="ko-KR" b="1" dirty="0">
                <a:solidFill>
                  <a:srgbClr val="0000FF"/>
                </a:solidFill>
              </a:rPr>
              <a:t>CIFAR10 </a:t>
            </a:r>
            <a:r>
              <a:rPr lang="ko-KR" altLang="en-US" b="1" dirty="0">
                <a:solidFill>
                  <a:srgbClr val="0000FF"/>
                </a:solidFill>
              </a:rPr>
              <a:t>분류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23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84D91D47-9747-DBE5-16BC-3FF84D1C1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351034" y="3054963"/>
            <a:ext cx="6188468" cy="19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B019B5-F05B-749D-4716-3ACEDF70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41" y="1662244"/>
            <a:ext cx="4771978" cy="36810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6A8151-0CE2-67A7-051A-95239852DFA4}"/>
              </a:ext>
            </a:extLst>
          </p:cNvPr>
          <p:cNvSpPr txBox="1"/>
          <p:nvPr/>
        </p:nvSpPr>
        <p:spPr>
          <a:xfrm>
            <a:off x="2705322" y="531787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LeNet5 </a:t>
            </a:r>
            <a:r>
              <a:rPr lang="ko-KR" altLang="en-US" b="1" dirty="0"/>
              <a:t>구조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6EC6E-8626-727E-6E5F-F09B3CE58C8B}"/>
              </a:ext>
            </a:extLst>
          </p:cNvPr>
          <p:cNvSpPr txBox="1"/>
          <p:nvPr/>
        </p:nvSpPr>
        <p:spPr>
          <a:xfrm>
            <a:off x="6806892" y="5400070"/>
            <a:ext cx="4694490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</a:t>
            </a:r>
            <a:r>
              <a:rPr lang="ko-KR" altLang="en-US" b="1" dirty="0"/>
              <a:t>데이터셋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32x32x3, Training 50,000</a:t>
            </a:r>
            <a:r>
              <a:rPr lang="ko-KR" altLang="en-US" dirty="0"/>
              <a:t>개</a:t>
            </a:r>
            <a:r>
              <a:rPr lang="en-US" altLang="ko-KR" dirty="0"/>
              <a:t>, Test 10,000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83756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3D2C1A-BA7C-49F9-AA14-D7201F28BD8E}"/>
              </a:ext>
            </a:extLst>
          </p:cNvPr>
          <p:cNvSpPr txBox="1"/>
          <p:nvPr/>
        </p:nvSpPr>
        <p:spPr>
          <a:xfrm>
            <a:off x="183271" y="1066844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A312C-A155-4FB7-B391-31D13E504D8C}"/>
              </a:ext>
            </a:extLst>
          </p:cNvPr>
          <p:cNvSpPr txBox="1"/>
          <p:nvPr/>
        </p:nvSpPr>
        <p:spPr>
          <a:xfrm>
            <a:off x="84846" y="523856"/>
            <a:ext cx="60451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08A8D-9518-33FA-C28C-879F32D3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77" y="1464317"/>
            <a:ext cx="5944395" cy="46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44865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CIFAR10 dataset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형상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32x32x3 (RGB)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개의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Train: 50,000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Test: 10,000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C7E14-AD2F-41C1-8DB5-4F9DC7B882C3}"/>
              </a:ext>
            </a:extLst>
          </p:cNvPr>
          <p:cNvSpPr txBox="1"/>
          <p:nvPr/>
        </p:nvSpPr>
        <p:spPr>
          <a:xfrm>
            <a:off x="2543847" y="5156059"/>
            <a:ext cx="2262158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MNIST input image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(28x28x1)</a:t>
            </a:r>
            <a:endParaRPr lang="ko-KR" altLang="en-US" b="1" dirty="0"/>
          </a:p>
        </p:txBody>
      </p:sp>
      <p:pic>
        <p:nvPicPr>
          <p:cNvPr id="64" name="Picture 2" descr="Looking inside neural nets">
            <a:extLst>
              <a:ext uri="{FF2B5EF4-FFF2-40B4-BE49-F238E27FC236}">
                <a16:creationId xmlns:a16="http://schemas.microsoft.com/office/drawing/2014/main" id="{77454F9E-999C-4BCA-B84F-1811EA4C0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602883" y="2850421"/>
            <a:ext cx="2144086" cy="213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DE4F8B78-5B02-4325-2215-636B83594C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31" y="2675633"/>
            <a:ext cx="2480430" cy="2480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DE619-B25A-6DA6-5FFF-D616B55CE9CF}"/>
              </a:ext>
            </a:extLst>
          </p:cNvPr>
          <p:cNvSpPr txBox="1"/>
          <p:nvPr/>
        </p:nvSpPr>
        <p:spPr>
          <a:xfrm>
            <a:off x="6948519" y="5279349"/>
            <a:ext cx="249305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input image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</a:rPr>
              <a:t>(32x32x3)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9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310F5785-55AB-3F35-797A-3215F4352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90" y="2750597"/>
            <a:ext cx="1081434" cy="10814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859087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CIFAR10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CNN </a:t>
            </a:r>
            <a:r>
              <a:rPr lang="ko-KR" altLang="en-US" b="1" dirty="0"/>
              <a:t>구조 </a:t>
            </a:r>
            <a:r>
              <a:rPr lang="en-US" altLang="ko-KR" b="1" dirty="0"/>
              <a:t>(LeNet-5)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size:</a:t>
            </a:r>
            <a:r>
              <a:rPr lang="ko-KR" altLang="en-US" dirty="0"/>
              <a:t> </a:t>
            </a:r>
            <a:r>
              <a:rPr lang="en-US" altLang="ko-KR" dirty="0"/>
              <a:t>5x5,</a:t>
            </a:r>
            <a:r>
              <a:rPr lang="ko-KR" altLang="en-US" dirty="0"/>
              <a:t> </a:t>
            </a:r>
            <a:r>
              <a:rPr lang="en-US" altLang="ko-KR" dirty="0"/>
              <a:t>Stride: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Padding: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2B6B5A-F395-4344-8FF7-30A53F11D170}"/>
              </a:ext>
            </a:extLst>
          </p:cNvPr>
          <p:cNvSpPr txBox="1"/>
          <p:nvPr/>
        </p:nvSpPr>
        <p:spPr>
          <a:xfrm>
            <a:off x="2216457" y="2330370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C7E14-AD2F-41C1-8DB5-4F9DC7B882C3}"/>
              </a:ext>
            </a:extLst>
          </p:cNvPr>
          <p:cNvSpPr txBox="1"/>
          <p:nvPr/>
        </p:nvSpPr>
        <p:spPr>
          <a:xfrm>
            <a:off x="1981616" y="387031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EAE619-C996-465C-BF18-A17D20CA7335}"/>
              </a:ext>
            </a:extLst>
          </p:cNvPr>
          <p:cNvSpPr/>
          <p:nvPr/>
        </p:nvSpPr>
        <p:spPr>
          <a:xfrm>
            <a:off x="3724622" y="2672542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[5x5x3]x6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1C9516-48B5-4410-B160-5D73D50487DB}"/>
              </a:ext>
            </a:extLst>
          </p:cNvPr>
          <p:cNvSpPr/>
          <p:nvPr/>
        </p:nvSpPr>
        <p:spPr>
          <a:xfrm>
            <a:off x="4252942" y="2672542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3F7CC25-24B4-4646-9800-A88736DF82FA}"/>
              </a:ext>
            </a:extLst>
          </p:cNvPr>
          <p:cNvSpPr/>
          <p:nvPr/>
        </p:nvSpPr>
        <p:spPr>
          <a:xfrm>
            <a:off x="5157318" y="2672542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C8B7AD-296F-4EC6-B612-2E80A61B814C}"/>
              </a:ext>
            </a:extLst>
          </p:cNvPr>
          <p:cNvSpPr/>
          <p:nvPr/>
        </p:nvSpPr>
        <p:spPr>
          <a:xfrm>
            <a:off x="6061693" y="2672542"/>
            <a:ext cx="452120" cy="123086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300D69-4BD2-44D9-930D-9ABB071AEA02}"/>
              </a:ext>
            </a:extLst>
          </p:cNvPr>
          <p:cNvSpPr/>
          <p:nvPr/>
        </p:nvSpPr>
        <p:spPr>
          <a:xfrm>
            <a:off x="6590013" y="2672542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EAABC8-CFA4-4486-B389-B3294A5622FD}"/>
              </a:ext>
            </a:extLst>
          </p:cNvPr>
          <p:cNvSpPr/>
          <p:nvPr/>
        </p:nvSpPr>
        <p:spPr>
          <a:xfrm>
            <a:off x="7505947" y="2672542"/>
            <a:ext cx="452120" cy="123086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3856D62-CC4A-4378-9FF7-2EA1FEC1A1C9}"/>
              </a:ext>
            </a:extLst>
          </p:cNvPr>
          <p:cNvSpPr/>
          <p:nvPr/>
        </p:nvSpPr>
        <p:spPr>
          <a:xfrm>
            <a:off x="9005825" y="4678976"/>
            <a:ext cx="636332" cy="28819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23FE4C-18B7-45AA-98AA-44E27F6411D1}"/>
              </a:ext>
            </a:extLst>
          </p:cNvPr>
          <p:cNvSpPr/>
          <p:nvPr/>
        </p:nvSpPr>
        <p:spPr>
          <a:xfrm>
            <a:off x="9005825" y="5083059"/>
            <a:ext cx="636332" cy="28819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68F0A8-9C4A-44F4-92FD-1FEC74B1E012}"/>
              </a:ext>
            </a:extLst>
          </p:cNvPr>
          <p:cNvSpPr/>
          <p:nvPr/>
        </p:nvSpPr>
        <p:spPr>
          <a:xfrm>
            <a:off x="9005825" y="5487142"/>
            <a:ext cx="636332" cy="28819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328578-3E70-4AA7-AC20-6175C3E70215}"/>
              </a:ext>
            </a:extLst>
          </p:cNvPr>
          <p:cNvSpPr/>
          <p:nvPr/>
        </p:nvSpPr>
        <p:spPr>
          <a:xfrm>
            <a:off x="9005825" y="5891225"/>
            <a:ext cx="636332" cy="28819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97F2F8-B636-4879-8F1D-25C998072D48}"/>
              </a:ext>
            </a:extLst>
          </p:cNvPr>
          <p:cNvSpPr txBox="1"/>
          <p:nvPr/>
        </p:nvSpPr>
        <p:spPr>
          <a:xfrm>
            <a:off x="9642157" y="4638408"/>
            <a:ext cx="2038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Convolution layer</a:t>
            </a:r>
            <a:endParaRPr lang="ko-KR" altLang="en-US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09AE2-A3DF-4F9D-BE16-0B7C3FBA703C}"/>
              </a:ext>
            </a:extLst>
          </p:cNvPr>
          <p:cNvSpPr txBox="1"/>
          <p:nvPr/>
        </p:nvSpPr>
        <p:spPr>
          <a:xfrm>
            <a:off x="9642157" y="5041670"/>
            <a:ext cx="2180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Activation function</a:t>
            </a:r>
            <a:endParaRPr lang="ko-KR" altLang="en-US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5242DD-2F3B-4CA0-A27C-7E9DBA417319}"/>
              </a:ext>
            </a:extLst>
          </p:cNvPr>
          <p:cNvSpPr txBox="1"/>
          <p:nvPr/>
        </p:nvSpPr>
        <p:spPr>
          <a:xfrm>
            <a:off x="9642157" y="5444932"/>
            <a:ext cx="159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Pooling layer</a:t>
            </a:r>
            <a:endParaRPr lang="ko-KR" altLang="en-US" sz="16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7375E2-D731-4E2F-B033-C1A82C730816}"/>
              </a:ext>
            </a:extLst>
          </p:cNvPr>
          <p:cNvSpPr txBox="1"/>
          <p:nvPr/>
        </p:nvSpPr>
        <p:spPr>
          <a:xfrm>
            <a:off x="9642157" y="5848193"/>
            <a:ext cx="238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Fully connected layer</a:t>
            </a:r>
            <a:endParaRPr lang="ko-KR" altLang="en-US" sz="1600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FC1E6F1-AAD3-4B4B-80A7-E585CD72D7A5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285524" y="3287976"/>
            <a:ext cx="439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51910A1-D8A1-427C-AD7F-D2D257ED9555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4705062" y="3287976"/>
            <a:ext cx="452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E4A3E7-9E77-498D-AF88-779F15D8AB2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5609438" y="3287976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550E38A-4DD9-4172-83BE-33E0BE50C6F4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7042133" y="3287976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C8F2899-8983-4BB7-AB61-2E525928CC9D}"/>
              </a:ext>
            </a:extLst>
          </p:cNvPr>
          <p:cNvSpPr/>
          <p:nvPr/>
        </p:nvSpPr>
        <p:spPr>
          <a:xfrm>
            <a:off x="7505947" y="4406660"/>
            <a:ext cx="452120" cy="123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3C7C3A7-5466-42A9-BE2D-E46ADE3A0144}"/>
              </a:ext>
            </a:extLst>
          </p:cNvPr>
          <p:cNvSpPr/>
          <p:nvPr/>
        </p:nvSpPr>
        <p:spPr>
          <a:xfrm>
            <a:off x="3735162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BAC6399-8109-428F-875C-1117C414BBCA}"/>
              </a:ext>
            </a:extLst>
          </p:cNvPr>
          <p:cNvSpPr/>
          <p:nvPr/>
        </p:nvSpPr>
        <p:spPr>
          <a:xfrm>
            <a:off x="4628998" y="4406660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1125FE9-4ED7-4087-8237-E973323D3911}"/>
              </a:ext>
            </a:extLst>
          </p:cNvPr>
          <p:cNvSpPr/>
          <p:nvPr/>
        </p:nvSpPr>
        <p:spPr>
          <a:xfrm>
            <a:off x="5157318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E177441-F7EF-4992-9305-E963D412593E}"/>
              </a:ext>
            </a:extLst>
          </p:cNvPr>
          <p:cNvSpPr/>
          <p:nvPr/>
        </p:nvSpPr>
        <p:spPr>
          <a:xfrm>
            <a:off x="6061693" y="4406660"/>
            <a:ext cx="452120" cy="12308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C61A1D-B614-4900-AEA3-4353DE741EDF}"/>
              </a:ext>
            </a:extLst>
          </p:cNvPr>
          <p:cNvSpPr/>
          <p:nvPr/>
        </p:nvSpPr>
        <p:spPr>
          <a:xfrm>
            <a:off x="6590013" y="4406660"/>
            <a:ext cx="452120" cy="12308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400x120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1079142E-A2BB-4E1E-B716-4E14D6A8F94E}"/>
              </a:ext>
            </a:extLst>
          </p:cNvPr>
          <p:cNvCxnSpPr>
            <a:cxnSpLocks/>
            <a:stCxn id="72" idx="3"/>
            <a:endCxn id="85" idx="3"/>
          </p:cNvCxnSpPr>
          <p:nvPr/>
        </p:nvCxnSpPr>
        <p:spPr>
          <a:xfrm>
            <a:off x="7958067" y="3287976"/>
            <a:ext cx="12700" cy="173411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4350F87-8AE0-4D16-8DBD-FCDD0FFD5FE1}"/>
              </a:ext>
            </a:extLst>
          </p:cNvPr>
          <p:cNvCxnSpPr>
            <a:cxnSpLocks/>
            <a:stCxn id="85" idx="1"/>
            <a:endCxn id="90" idx="3"/>
          </p:cNvCxnSpPr>
          <p:nvPr/>
        </p:nvCxnSpPr>
        <p:spPr>
          <a:xfrm flipH="1">
            <a:off x="7042133" y="5022094"/>
            <a:ext cx="4638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CBE4937-81F7-4342-90AF-AD37814435DB}"/>
              </a:ext>
            </a:extLst>
          </p:cNvPr>
          <p:cNvCxnSpPr>
            <a:cxnSpLocks/>
            <a:stCxn id="89" idx="1"/>
            <a:endCxn id="88" idx="3"/>
          </p:cNvCxnSpPr>
          <p:nvPr/>
        </p:nvCxnSpPr>
        <p:spPr>
          <a:xfrm flipH="1">
            <a:off x="5609438" y="5022094"/>
            <a:ext cx="4522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FE09E4D-FAB3-4E83-8E64-1737080C8074}"/>
              </a:ext>
            </a:extLst>
          </p:cNvPr>
          <p:cNvCxnSpPr>
            <a:cxnSpLocks/>
            <a:stCxn id="87" idx="1"/>
            <a:endCxn id="86" idx="3"/>
          </p:cNvCxnSpPr>
          <p:nvPr/>
        </p:nvCxnSpPr>
        <p:spPr>
          <a:xfrm flipH="1">
            <a:off x="4187282" y="5022094"/>
            <a:ext cx="441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859541F-513C-4182-8364-F3558DFFACA8}"/>
              </a:ext>
            </a:extLst>
          </p:cNvPr>
          <p:cNvCxnSpPr>
            <a:cxnSpLocks/>
            <a:stCxn id="86" idx="1"/>
            <a:endCxn id="96" idx="3"/>
          </p:cNvCxnSpPr>
          <p:nvPr/>
        </p:nvCxnSpPr>
        <p:spPr>
          <a:xfrm flipH="1">
            <a:off x="3309264" y="5022094"/>
            <a:ext cx="425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B649535-4120-45D3-84B4-E309577477BC}"/>
              </a:ext>
            </a:extLst>
          </p:cNvPr>
          <p:cNvSpPr txBox="1"/>
          <p:nvPr/>
        </p:nvSpPr>
        <p:spPr>
          <a:xfrm>
            <a:off x="2119516" y="4837428"/>
            <a:ext cx="11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 결과</a:t>
            </a:r>
            <a:endParaRPr lang="en-US" altLang="ko-KR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EEAD98-6B4A-4D2D-9E46-4696F82B9582}"/>
              </a:ext>
            </a:extLst>
          </p:cNvPr>
          <p:cNvSpPr txBox="1"/>
          <p:nvPr/>
        </p:nvSpPr>
        <p:spPr>
          <a:xfrm>
            <a:off x="2378401" y="52453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EB8FDA-D436-46CE-9385-FB0819630C00}"/>
              </a:ext>
            </a:extLst>
          </p:cNvPr>
          <p:cNvSpPr txBox="1"/>
          <p:nvPr/>
        </p:nvSpPr>
        <p:spPr>
          <a:xfrm>
            <a:off x="4370298" y="2171811"/>
            <a:ext cx="1099981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28x28x6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567EC2-7753-472C-B384-3855A0FE9769}"/>
              </a:ext>
            </a:extLst>
          </p:cNvPr>
          <p:cNvSpPr txBox="1"/>
          <p:nvPr/>
        </p:nvSpPr>
        <p:spPr>
          <a:xfrm>
            <a:off x="5280345" y="1755441"/>
            <a:ext cx="1082349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14x14x6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51E657-63C1-4368-BDF8-2F32B56EC76F}"/>
              </a:ext>
            </a:extLst>
          </p:cNvPr>
          <p:cNvSpPr txBox="1"/>
          <p:nvPr/>
        </p:nvSpPr>
        <p:spPr>
          <a:xfrm>
            <a:off x="6677012" y="2171811"/>
            <a:ext cx="1210589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10x10x16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A82DFD1-3DBC-4C01-B61A-0AE56EDB1FAC}"/>
              </a:ext>
            </a:extLst>
          </p:cNvPr>
          <p:cNvSpPr txBox="1"/>
          <p:nvPr/>
        </p:nvSpPr>
        <p:spPr>
          <a:xfrm>
            <a:off x="8443749" y="3903410"/>
            <a:ext cx="96693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5x5x16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178E94-0415-479F-8222-CEA124D7898D}"/>
              </a:ext>
            </a:extLst>
          </p:cNvPr>
          <p:cNvSpPr txBox="1"/>
          <p:nvPr/>
        </p:nvSpPr>
        <p:spPr>
          <a:xfrm>
            <a:off x="6883497" y="5700845"/>
            <a:ext cx="825867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rgbClr val="0000FF"/>
                </a:solidFill>
              </a:rPr>
              <a:t>400x1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A0B1958-5AD8-4FAB-A18D-FA59F18E11F7}"/>
              </a:ext>
            </a:extLst>
          </p:cNvPr>
          <p:cNvSpPr txBox="1"/>
          <p:nvPr/>
        </p:nvSpPr>
        <p:spPr>
          <a:xfrm>
            <a:off x="5414616" y="5700845"/>
            <a:ext cx="841898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120x1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66F28C-C7A2-4916-93D3-11B6208CB935}"/>
              </a:ext>
            </a:extLst>
          </p:cNvPr>
          <p:cNvSpPr txBox="1"/>
          <p:nvPr/>
        </p:nvSpPr>
        <p:spPr>
          <a:xfrm>
            <a:off x="4075946" y="5700845"/>
            <a:ext cx="708848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84x1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F7943F0-5938-4532-BAB7-915042B87722}"/>
              </a:ext>
            </a:extLst>
          </p:cNvPr>
          <p:cNvCxnSpPr>
            <a:stCxn id="101" idx="1"/>
          </p:cNvCxnSpPr>
          <p:nvPr/>
        </p:nvCxnSpPr>
        <p:spPr>
          <a:xfrm flipH="1">
            <a:off x="8183881" y="4088076"/>
            <a:ext cx="25986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830AB23-6E3A-44BB-B1DF-66EAF343247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282306" y="2541143"/>
            <a:ext cx="1" cy="74683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E729DD1-CA9C-4AE3-8BBF-F26194BB35E5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821520" y="2124773"/>
            <a:ext cx="0" cy="116320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2A716F-BC1A-4D38-B24A-29EE6339B920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4920289" y="2541143"/>
            <a:ext cx="0" cy="7557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13E68D7-9643-452C-A4BD-3EB5B9D9C0B9}"/>
              </a:ext>
            </a:extLst>
          </p:cNvPr>
          <p:cNvCxnSpPr>
            <a:cxnSpLocks/>
            <a:stCxn id="102" idx="0"/>
          </p:cNvCxnSpPr>
          <p:nvPr/>
        </p:nvCxnSpPr>
        <p:spPr>
          <a:xfrm flipV="1">
            <a:off x="7296431" y="5058295"/>
            <a:ext cx="0" cy="64255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196437D-72EC-4EC5-AD79-92BA83BF7158}"/>
              </a:ext>
            </a:extLst>
          </p:cNvPr>
          <p:cNvCxnSpPr>
            <a:cxnSpLocks/>
            <a:stCxn id="103" idx="0"/>
          </p:cNvCxnSpPr>
          <p:nvPr/>
        </p:nvCxnSpPr>
        <p:spPr>
          <a:xfrm flipV="1">
            <a:off x="5835565" y="5046231"/>
            <a:ext cx="0" cy="6546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3A80345-2314-4FB5-8A74-0C57FCBDD4AC}"/>
              </a:ext>
            </a:extLst>
          </p:cNvPr>
          <p:cNvCxnSpPr>
            <a:cxnSpLocks/>
            <a:stCxn id="104" idx="0"/>
          </p:cNvCxnSpPr>
          <p:nvPr/>
        </p:nvCxnSpPr>
        <p:spPr>
          <a:xfrm flipH="1" flipV="1">
            <a:off x="4425476" y="5034163"/>
            <a:ext cx="4894" cy="6666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5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4859087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CIFAR10 </a:t>
            </a:r>
            <a:r>
              <a:rPr lang="ko-KR" altLang="en-US" b="1" dirty="0"/>
              <a:t>분류를 위한 </a:t>
            </a:r>
            <a:r>
              <a:rPr lang="en-US" altLang="ko-KR" b="1" dirty="0"/>
              <a:t>CNN </a:t>
            </a:r>
            <a:r>
              <a:rPr lang="ko-KR" altLang="en-US" b="1" dirty="0"/>
              <a:t>구조 </a:t>
            </a:r>
            <a:r>
              <a:rPr lang="en-US" altLang="ko-KR" b="1" dirty="0"/>
              <a:t>(LeNet-5)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size:</a:t>
            </a:r>
            <a:r>
              <a:rPr lang="ko-KR" altLang="en-US" dirty="0"/>
              <a:t> </a:t>
            </a:r>
            <a:r>
              <a:rPr lang="en-US" altLang="ko-KR" dirty="0"/>
              <a:t>5x5,</a:t>
            </a:r>
            <a:r>
              <a:rPr lang="ko-KR" altLang="en-US" dirty="0"/>
              <a:t> </a:t>
            </a:r>
            <a:r>
              <a:rPr lang="en-US" altLang="ko-KR" dirty="0"/>
              <a:t>Stride: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Padding: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BCFFA-18C4-7BE5-7937-E91DCC16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2" y="1995691"/>
            <a:ext cx="5144665" cy="4483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23521E-41B4-40DB-415F-D28F57E1FF8B}"/>
              </a:ext>
            </a:extLst>
          </p:cNvPr>
          <p:cNvSpPr/>
          <p:nvPr/>
        </p:nvSpPr>
        <p:spPr>
          <a:xfrm rot="16200000">
            <a:off x="8082806" y="1735188"/>
            <a:ext cx="452120" cy="173191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[5x5x3]x6,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2A3272-F192-D9F1-D296-6A41676DB8B6}"/>
              </a:ext>
            </a:extLst>
          </p:cNvPr>
          <p:cNvSpPr/>
          <p:nvPr/>
        </p:nvSpPr>
        <p:spPr>
          <a:xfrm rot="16200000">
            <a:off x="8082806" y="2229854"/>
            <a:ext cx="452120" cy="173191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FADEA-188C-31CC-E08C-9ACC5ACB0A01}"/>
              </a:ext>
            </a:extLst>
          </p:cNvPr>
          <p:cNvSpPr/>
          <p:nvPr/>
        </p:nvSpPr>
        <p:spPr>
          <a:xfrm rot="16200000">
            <a:off x="8082806" y="2724520"/>
            <a:ext cx="452120" cy="173191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8CD0F1-D203-F231-1452-DF069E00AC93}"/>
              </a:ext>
            </a:extLst>
          </p:cNvPr>
          <p:cNvSpPr/>
          <p:nvPr/>
        </p:nvSpPr>
        <p:spPr>
          <a:xfrm rot="16200000">
            <a:off x="8082806" y="3219186"/>
            <a:ext cx="452120" cy="173191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[5x5x6]x16, s1, p0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091D6-4B44-C916-B8C2-41634D692136}"/>
              </a:ext>
            </a:extLst>
          </p:cNvPr>
          <p:cNvSpPr/>
          <p:nvPr/>
        </p:nvSpPr>
        <p:spPr>
          <a:xfrm rot="16200000">
            <a:off x="8082806" y="3713852"/>
            <a:ext cx="452120" cy="173191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B90D17-F1EA-2E59-131E-4703C8657A1C}"/>
              </a:ext>
            </a:extLst>
          </p:cNvPr>
          <p:cNvSpPr/>
          <p:nvPr/>
        </p:nvSpPr>
        <p:spPr>
          <a:xfrm rot="16200000">
            <a:off x="8082806" y="4208518"/>
            <a:ext cx="452120" cy="1731911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MaxPool</a:t>
            </a:r>
            <a:r>
              <a:rPr lang="en-US" altLang="ko-KR" sz="1400" b="1" dirty="0">
                <a:solidFill>
                  <a:schemeClr val="tx1"/>
                </a:solidFill>
              </a:rPr>
              <a:t>, k2, s2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04E740-22BC-940A-B2DE-578404F42C5E}"/>
              </a:ext>
            </a:extLst>
          </p:cNvPr>
          <p:cNvSpPr/>
          <p:nvPr/>
        </p:nvSpPr>
        <p:spPr>
          <a:xfrm rot="16200000">
            <a:off x="10723827" y="1735186"/>
            <a:ext cx="452120" cy="1731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CAD47E-5F76-3426-004D-131E7CEFD0B6}"/>
              </a:ext>
            </a:extLst>
          </p:cNvPr>
          <p:cNvSpPr/>
          <p:nvPr/>
        </p:nvSpPr>
        <p:spPr>
          <a:xfrm rot="16200000">
            <a:off x="10723827" y="4208518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84x10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9F83B9-0425-B502-4A68-1C14C5CAAF88}"/>
              </a:ext>
            </a:extLst>
          </p:cNvPr>
          <p:cNvSpPr/>
          <p:nvPr/>
        </p:nvSpPr>
        <p:spPr>
          <a:xfrm rot="16200000">
            <a:off x="10723827" y="3713850"/>
            <a:ext cx="452120" cy="173191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09C88-E772-CA19-2DE8-F6CE3DA3C19E}"/>
              </a:ext>
            </a:extLst>
          </p:cNvPr>
          <p:cNvSpPr/>
          <p:nvPr/>
        </p:nvSpPr>
        <p:spPr>
          <a:xfrm rot="16200000">
            <a:off x="10723827" y="3219184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120x84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B9EF5-61F8-9550-888A-5459E1AF2210}"/>
              </a:ext>
            </a:extLst>
          </p:cNvPr>
          <p:cNvSpPr/>
          <p:nvPr/>
        </p:nvSpPr>
        <p:spPr>
          <a:xfrm rot="16200000">
            <a:off x="10723827" y="2724518"/>
            <a:ext cx="452120" cy="173191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ReLU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D546AA-4AEC-C3B3-E91B-9F2BCFBE845D}"/>
              </a:ext>
            </a:extLst>
          </p:cNvPr>
          <p:cNvSpPr/>
          <p:nvPr/>
        </p:nvSpPr>
        <p:spPr>
          <a:xfrm rot="16200000">
            <a:off x="10723827" y="2229852"/>
            <a:ext cx="452120" cy="173191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400x120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50C785-8B8D-D7C6-4FD0-906C396F9963}"/>
              </a:ext>
            </a:extLst>
          </p:cNvPr>
          <p:cNvSpPr txBox="1"/>
          <p:nvPr/>
        </p:nvSpPr>
        <p:spPr>
          <a:xfrm>
            <a:off x="6958483" y="241647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504FD-0063-8488-A2F6-431D48A9F0A6}"/>
              </a:ext>
            </a:extLst>
          </p:cNvPr>
          <p:cNvSpPr txBox="1"/>
          <p:nvPr/>
        </p:nvSpPr>
        <p:spPr>
          <a:xfrm>
            <a:off x="6958483" y="29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ADAC7-2465-800E-4F68-575B6294975A}"/>
              </a:ext>
            </a:extLst>
          </p:cNvPr>
          <p:cNvSpPr txBox="1"/>
          <p:nvPr/>
        </p:nvSpPr>
        <p:spPr>
          <a:xfrm>
            <a:off x="6958483" y="3405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(3)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A55BE-BC58-1309-CC27-2B82C50B56AB}"/>
              </a:ext>
            </a:extLst>
          </p:cNvPr>
          <p:cNvSpPr txBox="1"/>
          <p:nvPr/>
        </p:nvSpPr>
        <p:spPr>
          <a:xfrm>
            <a:off x="6958483" y="390047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(4)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49007-F0CF-3897-3A61-F9701B8A21D5}"/>
              </a:ext>
            </a:extLst>
          </p:cNvPr>
          <p:cNvSpPr txBox="1"/>
          <p:nvPr/>
        </p:nvSpPr>
        <p:spPr>
          <a:xfrm>
            <a:off x="6958483" y="439513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(5)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0CC0B-C07D-2CC2-69E6-5F6ED6F8FFFF}"/>
              </a:ext>
            </a:extLst>
          </p:cNvPr>
          <p:cNvSpPr txBox="1"/>
          <p:nvPr/>
        </p:nvSpPr>
        <p:spPr>
          <a:xfrm>
            <a:off x="6958483" y="4889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(6)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21600F-1897-8F67-BAE9-802BAAE159AE}"/>
              </a:ext>
            </a:extLst>
          </p:cNvPr>
          <p:cNvSpPr txBox="1"/>
          <p:nvPr/>
        </p:nvSpPr>
        <p:spPr>
          <a:xfrm>
            <a:off x="9543019" y="241647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(7)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F9C440-F7FA-9D14-542D-D1BD6EE0BC8B}"/>
              </a:ext>
            </a:extLst>
          </p:cNvPr>
          <p:cNvSpPr txBox="1"/>
          <p:nvPr/>
        </p:nvSpPr>
        <p:spPr>
          <a:xfrm>
            <a:off x="9543019" y="29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(8)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7F4FC-C897-B2F4-2DE8-3299F3DDF604}"/>
              </a:ext>
            </a:extLst>
          </p:cNvPr>
          <p:cNvSpPr txBox="1"/>
          <p:nvPr/>
        </p:nvSpPr>
        <p:spPr>
          <a:xfrm>
            <a:off x="9543019" y="34058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(9)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233CE-4214-8A09-53F5-102A937A66C5}"/>
              </a:ext>
            </a:extLst>
          </p:cNvPr>
          <p:cNvSpPr txBox="1"/>
          <p:nvPr/>
        </p:nvSpPr>
        <p:spPr>
          <a:xfrm>
            <a:off x="9476495" y="39004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(10)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BB311-6D8C-DD02-6C81-A21885E6B63D}"/>
              </a:ext>
            </a:extLst>
          </p:cNvPr>
          <p:cNvSpPr txBox="1"/>
          <p:nvPr/>
        </p:nvSpPr>
        <p:spPr>
          <a:xfrm>
            <a:off x="9476495" y="439513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(11)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7F165-F764-9C76-8AE2-0DC88FCE6E6E}"/>
              </a:ext>
            </a:extLst>
          </p:cNvPr>
          <p:cNvSpPr txBox="1"/>
          <p:nvPr/>
        </p:nvSpPr>
        <p:spPr>
          <a:xfrm>
            <a:off x="9476495" y="488980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(12)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7B12F5-F1EE-2474-2A67-F91BF17493B6}"/>
              </a:ext>
            </a:extLst>
          </p:cNvPr>
          <p:cNvSpPr txBox="1"/>
          <p:nvPr/>
        </p:nvSpPr>
        <p:spPr>
          <a:xfrm>
            <a:off x="6878885" y="5479808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</a:t>
            </a:r>
            <a:r>
              <a:rPr lang="ko-KR" altLang="en-US" b="1" dirty="0"/>
              <a:t>모델 </a:t>
            </a:r>
            <a:r>
              <a:rPr lang="en-US" altLang="ko-KR" b="1" dirty="0"/>
              <a:t>(LeNet5)</a:t>
            </a:r>
            <a:r>
              <a:rPr lang="ko-KR" altLang="en-US" b="1" dirty="0"/>
              <a:t>의 구성 요소 및 동작 순서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AAC5C84-E528-EB7A-81B9-3ABE88B75E8B}"/>
              </a:ext>
            </a:extLst>
          </p:cNvPr>
          <p:cNvSpPr/>
          <p:nvPr/>
        </p:nvSpPr>
        <p:spPr>
          <a:xfrm>
            <a:off x="924811" y="2322033"/>
            <a:ext cx="4921605" cy="86295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0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CIFAR10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204414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예측 결과 확인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82B1E-BF61-9DFF-116B-55FADC2B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6" y="1900720"/>
            <a:ext cx="5020490" cy="4592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7612FB-D874-C4B7-CFBE-B35C6C8E7D99}"/>
              </a:ext>
            </a:extLst>
          </p:cNvPr>
          <p:cNvSpPr/>
          <p:nvPr/>
        </p:nvSpPr>
        <p:spPr>
          <a:xfrm>
            <a:off x="2162709" y="2825393"/>
            <a:ext cx="529119" cy="303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D223A-8F8D-2278-B2D3-52215515027C}"/>
              </a:ext>
            </a:extLst>
          </p:cNvPr>
          <p:cNvSpPr txBox="1"/>
          <p:nvPr/>
        </p:nvSpPr>
        <p:spPr>
          <a:xfrm>
            <a:off x="2752349" y="2745544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임의의 인덱스로 변경하며 확인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76E0623-7EEE-1C96-D0BB-16FE5C3DB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86" y="1690098"/>
            <a:ext cx="5625240" cy="474666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5C20B-037D-8FDE-9CA3-226B0C9E2C97}"/>
              </a:ext>
            </a:extLst>
          </p:cNvPr>
          <p:cNvSpPr/>
          <p:nvPr/>
        </p:nvSpPr>
        <p:spPr>
          <a:xfrm>
            <a:off x="6210728" y="2080518"/>
            <a:ext cx="421242" cy="2208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4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6441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직전 실습 내용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MLP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MNIST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351891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데이터셋 분류</a:t>
            </a:r>
            <a:endParaRPr lang="en-US" altLang="ko-KR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A55E34-DC5C-2ACD-087C-8467F1265F00}"/>
              </a:ext>
            </a:extLst>
          </p:cNvPr>
          <p:cNvGrpSpPr/>
          <p:nvPr/>
        </p:nvGrpSpPr>
        <p:grpSpPr>
          <a:xfrm>
            <a:off x="1233642" y="1598293"/>
            <a:ext cx="9724716" cy="3253722"/>
            <a:chOff x="1233642" y="1598293"/>
            <a:chExt cx="9724716" cy="3253722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98DEB46-C8E9-48C1-9AF5-0BF14C44B28A}"/>
                </a:ext>
              </a:extLst>
            </p:cNvPr>
            <p:cNvCxnSpPr>
              <a:cxnSpLocks/>
            </p:cNvCxnSpPr>
            <p:nvPr/>
          </p:nvCxnSpPr>
          <p:spPr>
            <a:xfrm>
              <a:off x="6089920" y="1598293"/>
              <a:ext cx="0" cy="325372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D4E5983-422B-48C1-A513-888919C49FF1}"/>
                </a:ext>
              </a:extLst>
            </p:cNvPr>
            <p:cNvCxnSpPr>
              <a:cxnSpLocks/>
            </p:cNvCxnSpPr>
            <p:nvPr/>
          </p:nvCxnSpPr>
          <p:spPr>
            <a:xfrm>
              <a:off x="1233642" y="2114152"/>
              <a:ext cx="9724716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C777CE1-DFFE-44B9-9B96-7DB8175DD152}"/>
                </a:ext>
              </a:extLst>
            </p:cNvPr>
            <p:cNvGrpSpPr/>
            <p:nvPr/>
          </p:nvGrpSpPr>
          <p:grpSpPr>
            <a:xfrm>
              <a:off x="1489427" y="1719889"/>
              <a:ext cx="4379895" cy="2970927"/>
              <a:chOff x="1083470" y="3848924"/>
              <a:chExt cx="4884150" cy="331296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27329F1-1EE9-44C9-A8F7-64E88619CD4F}"/>
                  </a:ext>
                </a:extLst>
              </p:cNvPr>
              <p:cNvGrpSpPr/>
              <p:nvPr/>
            </p:nvGrpSpPr>
            <p:grpSpPr>
              <a:xfrm>
                <a:off x="2298386" y="4424667"/>
                <a:ext cx="2913543" cy="2737225"/>
                <a:chOff x="975174" y="2749481"/>
                <a:chExt cx="3678418" cy="3455811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F8643E8-C37A-4D47-A9CB-D77AFF0C1164}"/>
                    </a:ext>
                  </a:extLst>
                </p:cNvPr>
                <p:cNvSpPr/>
                <p:nvPr/>
              </p:nvSpPr>
              <p:spPr>
                <a:xfrm>
                  <a:off x="975174" y="274948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4F3667-A452-42F2-8166-D2EF5F5D3511}"/>
                    </a:ext>
                  </a:extLst>
                </p:cNvPr>
                <p:cNvSpPr/>
                <p:nvPr/>
              </p:nvSpPr>
              <p:spPr>
                <a:xfrm>
                  <a:off x="975174" y="3545691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F771758-DD80-4C4C-82DE-BC42D4788040}"/>
                    </a:ext>
                  </a:extLst>
                </p:cNvPr>
                <p:cNvSpPr/>
                <p:nvPr/>
              </p:nvSpPr>
              <p:spPr>
                <a:xfrm>
                  <a:off x="975174" y="438825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CA0C6D0-7E5F-40A3-9361-264B933F5DD7}"/>
                    </a:ext>
                  </a:extLst>
                </p:cNvPr>
                <p:cNvSpPr/>
                <p:nvPr/>
              </p:nvSpPr>
              <p:spPr>
                <a:xfrm>
                  <a:off x="975174" y="5629372"/>
                  <a:ext cx="575920" cy="57592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48F3-3660-4304-8352-61C303E8AFFA}"/>
                    </a:ext>
                  </a:extLst>
                </p:cNvPr>
                <p:cNvSpPr txBox="1"/>
                <p:nvPr/>
              </p:nvSpPr>
              <p:spPr>
                <a:xfrm rot="5400000">
                  <a:off x="1158679" y="5106375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830F81AF-9C7B-47BC-B0F2-9A075FE2FE99}"/>
                    </a:ext>
                  </a:extLst>
                </p:cNvPr>
                <p:cNvSpPr/>
                <p:nvPr/>
              </p:nvSpPr>
              <p:spPr>
                <a:xfrm>
                  <a:off x="2142912" y="3216502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aphicFrame>
              <p:nvGraphicFramePr>
                <p:cNvPr id="13" name="개체 12">
                  <a:extLst>
                    <a:ext uri="{FF2B5EF4-FFF2-40B4-BE49-F238E27FC236}">
                      <a16:creationId xmlns:a16="http://schemas.microsoft.com/office/drawing/2014/main" id="{322ABCAB-822D-4C7F-8408-5B993FD5AA8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30605" y="2836069"/>
                <a:ext cx="253630" cy="362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77480" imgH="253800" progId="Equation.DSMT4">
                        <p:embed/>
                      </p:oleObj>
                    </mc:Choice>
                    <mc:Fallback>
                      <p:oleObj name="Equation" r:id="rId3" imgW="177480" imgH="253800" progId="Equation.DSMT4">
                        <p:embed/>
                        <p:pic>
                          <p:nvPicPr>
                            <p:cNvPr id="13" name="개체 12">
                              <a:extLst>
                                <a:ext uri="{FF2B5EF4-FFF2-40B4-BE49-F238E27FC236}">
                                  <a16:creationId xmlns:a16="http://schemas.microsoft.com/office/drawing/2014/main" id="{322ABCAB-822D-4C7F-8408-5B993FD5AA8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30605" y="2836069"/>
                              <a:ext cx="253630" cy="36232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" name="개체 13">
                  <a:extLst>
                    <a:ext uri="{FF2B5EF4-FFF2-40B4-BE49-F238E27FC236}">
                      <a16:creationId xmlns:a16="http://schemas.microsoft.com/office/drawing/2014/main" id="{D351EF45-D682-4B7D-A27A-23AE564471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22482" y="3632087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90440" imgH="253800" progId="Equation.DSMT4">
                        <p:embed/>
                      </p:oleObj>
                    </mc:Choice>
                    <mc:Fallback>
                      <p:oleObj name="Equation" r:id="rId5" imgW="190440" imgH="253800" progId="Equation.DSMT4">
                        <p:embed/>
                        <p:pic>
                          <p:nvPicPr>
                            <p:cNvPr id="14" name="개체 13">
                              <a:extLst>
                                <a:ext uri="{FF2B5EF4-FFF2-40B4-BE49-F238E27FC236}">
                                  <a16:creationId xmlns:a16="http://schemas.microsoft.com/office/drawing/2014/main" id="{D351EF45-D682-4B7D-A27A-23AE564471B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3632087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" name="개체 14">
                  <a:extLst>
                    <a:ext uri="{FF2B5EF4-FFF2-40B4-BE49-F238E27FC236}">
                      <a16:creationId xmlns:a16="http://schemas.microsoft.com/office/drawing/2014/main" id="{42799214-F0F0-4EAA-A7FF-31AE47B72C1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22482" y="4474862"/>
                <a:ext cx="27146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90440" imgH="253800" progId="Equation.DSMT4">
                        <p:embed/>
                      </p:oleObj>
                    </mc:Choice>
                    <mc:Fallback>
                      <p:oleObj name="Equation" r:id="rId7" imgW="190440" imgH="253800" progId="Equation.DSMT4">
                        <p:embed/>
                        <p:pic>
                          <p:nvPicPr>
                            <p:cNvPr id="15" name="개체 14">
                              <a:extLst>
                                <a:ext uri="{FF2B5EF4-FFF2-40B4-BE49-F238E27FC236}">
                                  <a16:creationId xmlns:a16="http://schemas.microsoft.com/office/drawing/2014/main" id="{42799214-F0F0-4EAA-A7FF-31AE47B72C1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2482" y="4474862"/>
                              <a:ext cx="271463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6" name="개체 15">
                  <a:extLst>
                    <a:ext uri="{FF2B5EF4-FFF2-40B4-BE49-F238E27FC236}">
                      <a16:creationId xmlns:a16="http://schemas.microsoft.com/office/drawing/2014/main" id="{9CA29EBC-64CA-4641-87CE-749E435139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41400" y="5716545"/>
                <a:ext cx="4349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304560" imgH="253800" progId="Equation.DSMT4">
                        <p:embed/>
                      </p:oleObj>
                    </mc:Choice>
                    <mc:Fallback>
                      <p:oleObj name="Equation" r:id="rId9" imgW="304560" imgH="253800" progId="Equation.DSMT4">
                        <p:embed/>
                        <p:pic>
                          <p:nvPicPr>
                            <p:cNvPr id="16" name="개체 15">
                              <a:extLst>
                                <a:ext uri="{FF2B5EF4-FFF2-40B4-BE49-F238E27FC236}">
                                  <a16:creationId xmlns:a16="http://schemas.microsoft.com/office/drawing/2014/main" id="{9CA29EBC-64CA-4641-87CE-749E435139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41400" y="5716545"/>
                              <a:ext cx="4349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C1096921-30DE-43A9-B697-94D4FE34BA66}"/>
                    </a:ext>
                  </a:extLst>
                </p:cNvPr>
                <p:cNvCxnSpPr>
                  <a:cxnSpLocks/>
                  <a:stCxn id="7" idx="6"/>
                  <a:endCxn id="12" idx="2"/>
                </p:cNvCxnSpPr>
                <p:nvPr/>
              </p:nvCxnSpPr>
              <p:spPr>
                <a:xfrm>
                  <a:off x="1551094" y="3037441"/>
                  <a:ext cx="591818" cy="50469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4E178F76-E0DD-4E16-B517-D1F0457CAB75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915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94589F7F-5FE4-40A7-8825-9E5940796111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11340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17A5FBE4-6102-4B78-8E28-CE803E94883E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1551094" y="3542137"/>
                  <a:ext cx="591818" cy="23751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CE44E6B6-0A85-4C28-838B-5A2631F68AB9}"/>
                    </a:ext>
                  </a:extLst>
                </p:cNvPr>
                <p:cNvCxnSpPr>
                  <a:cxnSpLocks/>
                  <a:stCxn id="12" idx="6"/>
                </p:cNvCxnSpPr>
                <p:nvPr/>
              </p:nvCxnSpPr>
              <p:spPr>
                <a:xfrm>
                  <a:off x="2794182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DB9B3E2-4A10-4235-9394-8B52B4451700}"/>
                    </a:ext>
                  </a:extLst>
                </p:cNvPr>
                <p:cNvSpPr/>
                <p:nvPr/>
              </p:nvSpPr>
              <p:spPr>
                <a:xfrm>
                  <a:off x="2142912" y="3977253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3C202787-D731-4168-8C9D-5B892DE221A1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2794182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C2B89486-4EC7-4D4C-95E3-5080E88D9BB6}"/>
                    </a:ext>
                  </a:extLst>
                </p:cNvPr>
                <p:cNvCxnSpPr>
                  <a:cxnSpLocks/>
                  <a:stCxn id="10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16144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BA7F36FC-CFB0-4209-A43C-C056E2848C4F}"/>
                    </a:ext>
                  </a:extLst>
                </p:cNvPr>
                <p:cNvCxnSpPr>
                  <a:cxnSpLocks/>
                  <a:stCxn id="9" idx="6"/>
                  <a:endCxn id="28" idx="2"/>
                </p:cNvCxnSpPr>
                <p:nvPr/>
              </p:nvCxnSpPr>
              <p:spPr>
                <a:xfrm flipV="1">
                  <a:off x="1551094" y="4302888"/>
                  <a:ext cx="591818" cy="3733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41001D08-5B01-4B79-B24E-8CBE965A1794}"/>
                    </a:ext>
                  </a:extLst>
                </p:cNvPr>
                <p:cNvCxnSpPr>
                  <a:cxnSpLocks/>
                  <a:stCxn id="8" idx="6"/>
                  <a:endCxn id="28" idx="2"/>
                </p:cNvCxnSpPr>
                <p:nvPr/>
              </p:nvCxnSpPr>
              <p:spPr>
                <a:xfrm>
                  <a:off x="1551094" y="3833651"/>
                  <a:ext cx="591818" cy="4692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2A63623D-A868-4E90-AEC6-84AD93C59972}"/>
                    </a:ext>
                  </a:extLst>
                </p:cNvPr>
                <p:cNvCxnSpPr>
                  <a:cxnSpLocks/>
                  <a:stCxn id="7" idx="6"/>
                  <a:endCxn id="28" idx="2"/>
                </p:cNvCxnSpPr>
                <p:nvPr/>
              </p:nvCxnSpPr>
              <p:spPr>
                <a:xfrm>
                  <a:off x="1551094" y="3037441"/>
                  <a:ext cx="591818" cy="1265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개체 45">
                  <a:extLst>
                    <a:ext uri="{FF2B5EF4-FFF2-40B4-BE49-F238E27FC236}">
                      <a16:creationId xmlns:a16="http://schemas.microsoft.com/office/drawing/2014/main" id="{47844EFA-FE84-4944-931B-98CE4450D7E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3430108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152280" imgH="177480" progId="Equation.DSMT4">
                        <p:embed/>
                      </p:oleObj>
                    </mc:Choice>
                    <mc:Fallback>
                      <p:oleObj name="Equation" r:id="rId11" imgW="152280" imgH="177480" progId="Equation.DSMT4">
                        <p:embed/>
                        <p:pic>
                          <p:nvPicPr>
                            <p:cNvPr id="46" name="개체 45">
                              <a:extLst>
                                <a:ext uri="{FF2B5EF4-FFF2-40B4-BE49-F238E27FC236}">
                                  <a16:creationId xmlns:a16="http://schemas.microsoft.com/office/drawing/2014/main" id="{47844EFA-FE84-4944-931B-98CE4450D7E3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3430108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9" name="개체 48">
                  <a:extLst>
                    <a:ext uri="{FF2B5EF4-FFF2-40B4-BE49-F238E27FC236}">
                      <a16:creationId xmlns:a16="http://schemas.microsoft.com/office/drawing/2014/main" id="{A36188D8-CA63-4CC6-B0E4-3FDC78683B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4190859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49" name="개체 48">
                              <a:extLst>
                                <a:ext uri="{FF2B5EF4-FFF2-40B4-BE49-F238E27FC236}">
                                  <a16:creationId xmlns:a16="http://schemas.microsoft.com/office/drawing/2014/main" id="{A36188D8-CA63-4CC6-B0E4-3FDC78683B8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4190859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4490A1F-0325-49D7-805A-32D20A88EBA1}"/>
                    </a:ext>
                  </a:extLst>
                </p:cNvPr>
                <p:cNvSpPr/>
                <p:nvPr/>
              </p:nvSpPr>
              <p:spPr>
                <a:xfrm>
                  <a:off x="2142912" y="5023398"/>
                  <a:ext cx="651270" cy="65127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D2DF3507-4679-4EDC-91FB-A8D7E0AAD7A7}"/>
                    </a:ext>
                  </a:extLst>
                </p:cNvPr>
                <p:cNvCxnSpPr>
                  <a:cxnSpLocks/>
                  <a:stCxn id="58" idx="6"/>
                </p:cNvCxnSpPr>
                <p:nvPr/>
              </p:nvCxnSpPr>
              <p:spPr>
                <a:xfrm>
                  <a:off x="2794182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0" name="개체 59">
                  <a:extLst>
                    <a:ext uri="{FF2B5EF4-FFF2-40B4-BE49-F238E27FC236}">
                      <a16:creationId xmlns:a16="http://schemas.microsoft.com/office/drawing/2014/main" id="{06DDBD7C-0E07-42C3-BB57-1680C7CFCE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72522" y="5237004"/>
                <a:ext cx="192050" cy="2240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52280" imgH="177480" progId="Equation.DSMT4">
                        <p:embed/>
                      </p:oleObj>
                    </mc:Choice>
                    <mc:Fallback>
                      <p:oleObj name="Equation" r:id="rId13" imgW="152280" imgH="177480" progId="Equation.DSMT4">
                        <p:embed/>
                        <p:pic>
                          <p:nvPicPr>
                            <p:cNvPr id="60" name="개체 59">
                              <a:extLst>
                                <a:ext uri="{FF2B5EF4-FFF2-40B4-BE49-F238E27FC236}">
                                  <a16:creationId xmlns:a16="http://schemas.microsoft.com/office/drawing/2014/main" id="{06DDBD7C-0E07-42C3-BB57-1680C7CFCEA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72522" y="5237004"/>
                              <a:ext cx="192050" cy="22405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DC353C06-FB64-4F5B-92EC-BDB33915DA2A}"/>
                    </a:ext>
                  </a:extLst>
                </p:cNvPr>
                <p:cNvCxnSpPr>
                  <a:cxnSpLocks/>
                  <a:stCxn id="10" idx="6"/>
                  <a:endCxn id="58" idx="2"/>
                </p:cNvCxnSpPr>
                <p:nvPr/>
              </p:nvCxnSpPr>
              <p:spPr>
                <a:xfrm flipV="1">
                  <a:off x="1551094" y="5349033"/>
                  <a:ext cx="591818" cy="5682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C8A34B44-DC4C-4113-A0A7-06CB0C50B8EF}"/>
                    </a:ext>
                  </a:extLst>
                </p:cNvPr>
                <p:cNvCxnSpPr>
                  <a:cxnSpLocks/>
                  <a:stCxn id="9" idx="6"/>
                  <a:endCxn id="58" idx="2"/>
                </p:cNvCxnSpPr>
                <p:nvPr/>
              </p:nvCxnSpPr>
              <p:spPr>
                <a:xfrm>
                  <a:off x="1551094" y="4676212"/>
                  <a:ext cx="591818" cy="6728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F19C73D-4E50-4658-B31A-73AC2FF026B0}"/>
                    </a:ext>
                  </a:extLst>
                </p:cNvPr>
                <p:cNvCxnSpPr>
                  <a:cxnSpLocks/>
                  <a:stCxn id="8" idx="6"/>
                  <a:endCxn id="58" idx="2"/>
                </p:cNvCxnSpPr>
                <p:nvPr/>
              </p:nvCxnSpPr>
              <p:spPr>
                <a:xfrm>
                  <a:off x="1551094" y="3833651"/>
                  <a:ext cx="591818" cy="15153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D914D347-5203-400F-92B3-C8150F6E6B5F}"/>
                    </a:ext>
                  </a:extLst>
                </p:cNvPr>
                <p:cNvCxnSpPr>
                  <a:cxnSpLocks/>
                  <a:stCxn id="7" idx="6"/>
                  <a:endCxn id="58" idx="2"/>
                </p:cNvCxnSpPr>
                <p:nvPr/>
              </p:nvCxnSpPr>
              <p:spPr>
                <a:xfrm>
                  <a:off x="1551094" y="3037441"/>
                  <a:ext cx="591818" cy="23115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612AE8-1FCD-4969-A12E-B4C37A317CF9}"/>
                    </a:ext>
                  </a:extLst>
                </p:cNvPr>
                <p:cNvSpPr txBox="1"/>
                <p:nvPr/>
              </p:nvSpPr>
              <p:spPr>
                <a:xfrm rot="5400000">
                  <a:off x="231048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F0E2EE6F-397B-4405-A43B-D38631BA45C8}"/>
                    </a:ext>
                  </a:extLst>
                </p:cNvPr>
                <p:cNvSpPr/>
                <p:nvPr/>
              </p:nvSpPr>
              <p:spPr>
                <a:xfrm>
                  <a:off x="3197928" y="3065641"/>
                  <a:ext cx="731521" cy="276064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tx1"/>
                      </a:solidFill>
                    </a:rPr>
                    <a:t>Activation function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69A67029-D42A-43C3-8159-1E529EFC5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3542137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99642820-FFC8-4139-8199-1AFA38A15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4302888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77BBBDF3-3295-4141-81FA-981027ECF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9449" y="5349033"/>
                  <a:ext cx="40374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90" name="개체 89">
                  <a:extLst>
                    <a:ext uri="{FF2B5EF4-FFF2-40B4-BE49-F238E27FC236}">
                      <a16:creationId xmlns:a16="http://schemas.microsoft.com/office/drawing/2014/main" id="{10466C8F-4045-479F-A116-64957B260FC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25938" y="3360695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203040" imgH="253800" progId="Equation.DSMT4">
                        <p:embed/>
                      </p:oleObj>
                    </mc:Choice>
                    <mc:Fallback>
                      <p:oleObj name="Equation" r:id="rId14" imgW="203040" imgH="253800" progId="Equation.DSMT4">
                        <p:embed/>
                        <p:pic>
                          <p:nvPicPr>
                            <p:cNvPr id="90" name="개체 89">
                              <a:extLst>
                                <a:ext uri="{FF2B5EF4-FFF2-40B4-BE49-F238E27FC236}">
                                  <a16:creationId xmlns:a16="http://schemas.microsoft.com/office/drawing/2014/main" id="{10466C8F-4045-479F-A116-64957B260FC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3360695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개체 90">
                  <a:extLst>
                    <a:ext uri="{FF2B5EF4-FFF2-40B4-BE49-F238E27FC236}">
                      <a16:creationId xmlns:a16="http://schemas.microsoft.com/office/drawing/2014/main" id="{59C4344A-1547-48E3-BEFF-EFB24B4A66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35463" y="4127458"/>
                <a:ext cx="26987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190440" imgH="253800" progId="Equation.DSMT4">
                        <p:embed/>
                      </p:oleObj>
                    </mc:Choice>
                    <mc:Fallback>
                      <p:oleObj name="Equation" r:id="rId16" imgW="190440" imgH="253800" progId="Equation.DSMT4">
                        <p:embed/>
                        <p:pic>
                          <p:nvPicPr>
                            <p:cNvPr id="91" name="개체 90">
                              <a:extLst>
                                <a:ext uri="{FF2B5EF4-FFF2-40B4-BE49-F238E27FC236}">
                                  <a16:creationId xmlns:a16="http://schemas.microsoft.com/office/drawing/2014/main" id="{59C4344A-1547-48E3-BEFF-EFB24B4A66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35463" y="4127458"/>
                              <a:ext cx="26987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" name="개체 91">
                  <a:extLst>
                    <a:ext uri="{FF2B5EF4-FFF2-40B4-BE49-F238E27FC236}">
                      <a16:creationId xmlns:a16="http://schemas.microsoft.com/office/drawing/2014/main" id="{0BE56681-C8CE-4A81-BEBC-C8479108BEB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25938" y="5167270"/>
                <a:ext cx="288925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8" imgW="203040" imgH="253800" progId="Equation.DSMT4">
                        <p:embed/>
                      </p:oleObj>
                    </mc:Choice>
                    <mc:Fallback>
                      <p:oleObj name="Equation" r:id="rId18" imgW="203040" imgH="253800" progId="Equation.DSMT4">
                        <p:embed/>
                        <p:pic>
                          <p:nvPicPr>
                            <p:cNvPr id="92" name="개체 91">
                              <a:extLst>
                                <a:ext uri="{FF2B5EF4-FFF2-40B4-BE49-F238E27FC236}">
                                  <a16:creationId xmlns:a16="http://schemas.microsoft.com/office/drawing/2014/main" id="{0BE56681-C8CE-4A81-BEBC-C8479108BEB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938" y="5167270"/>
                              <a:ext cx="288925" cy="3619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882941A-5C8D-41AA-8844-77B4F0B37ABB}"/>
                    </a:ext>
                  </a:extLst>
                </p:cNvPr>
                <p:cNvSpPr txBox="1"/>
                <p:nvPr/>
              </p:nvSpPr>
              <p:spPr>
                <a:xfrm rot="5400000">
                  <a:off x="4261177" y="4629853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…</a:t>
                  </a:r>
                  <a:endParaRPr lang="ko-KR" altLang="en-US" dirty="0"/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5D52981-4FDA-47BC-BE17-2087388DF9F2}"/>
                  </a:ext>
                </a:extLst>
              </p:cNvPr>
              <p:cNvSpPr txBox="1"/>
              <p:nvPr/>
            </p:nvSpPr>
            <p:spPr>
              <a:xfrm>
                <a:off x="1083470" y="3848924"/>
                <a:ext cx="4884150" cy="4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Single</a:t>
                </a:r>
                <a:r>
                  <a:rPr lang="en-US" altLang="ko-KR" b="1" dirty="0"/>
                  <a:t> Layer Perceptron</a:t>
                </a:r>
                <a:r>
                  <a:rPr lang="ko-KR" altLang="en-US" b="1" dirty="0"/>
                  <a:t> 실습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31567EC-A1F3-4768-BB60-9E1073CDFEF7}"/>
                </a:ext>
              </a:extLst>
            </p:cNvPr>
            <p:cNvGrpSpPr/>
            <p:nvPr/>
          </p:nvGrpSpPr>
          <p:grpSpPr>
            <a:xfrm>
              <a:off x="6389420" y="1692006"/>
              <a:ext cx="4145540" cy="2964402"/>
              <a:chOff x="6239548" y="3362043"/>
              <a:chExt cx="4636849" cy="331572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C100A13-5D4E-4D94-9DC3-A5190F2D8430}"/>
                  </a:ext>
                </a:extLst>
              </p:cNvPr>
              <p:cNvSpPr/>
              <p:nvPr/>
            </p:nvSpPr>
            <p:spPr>
              <a:xfrm>
                <a:off x="6879069" y="394054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B7BFD5B-ADE5-4AC0-BF1C-4B09FC817A3D}"/>
                  </a:ext>
                </a:extLst>
              </p:cNvPr>
              <p:cNvSpPr/>
              <p:nvPr/>
            </p:nvSpPr>
            <p:spPr>
              <a:xfrm>
                <a:off x="6879069" y="4571196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E46ADD1-BB36-488D-8112-D6AF5D69506E}"/>
                  </a:ext>
                </a:extLst>
              </p:cNvPr>
              <p:cNvSpPr/>
              <p:nvPr/>
            </p:nvSpPr>
            <p:spPr>
              <a:xfrm>
                <a:off x="6879069" y="5238558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86EBD50-DCA3-4FDC-B912-8EE258E83C1D}"/>
                  </a:ext>
                </a:extLst>
              </p:cNvPr>
              <p:cNvSpPr/>
              <p:nvPr/>
            </p:nvSpPr>
            <p:spPr>
              <a:xfrm>
                <a:off x="6879069" y="6221605"/>
                <a:ext cx="456166" cy="45616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DC324-2DC9-44A3-9F8B-B17D3DDF20C1}"/>
                  </a:ext>
                </a:extLst>
              </p:cNvPr>
              <p:cNvSpPr txBox="1"/>
              <p:nvPr/>
            </p:nvSpPr>
            <p:spPr>
              <a:xfrm rot="5400000">
                <a:off x="7024416" y="5807358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6936DCA0-83EE-496B-AF09-FF3F4B366DD9}"/>
                  </a:ext>
                </a:extLst>
              </p:cNvPr>
              <p:cNvSpPr/>
              <p:nvPr/>
            </p:nvSpPr>
            <p:spPr>
              <a:xfrm>
                <a:off x="7723518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102" name="개체 101">
                <a:extLst>
                  <a:ext uri="{FF2B5EF4-FFF2-40B4-BE49-F238E27FC236}">
                    <a16:creationId xmlns:a16="http://schemas.microsoft.com/office/drawing/2014/main" id="{0F426694-3CC9-43F0-8520-CAB8B0AC32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02180" y="4009129"/>
              <a:ext cx="200891" cy="286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7480" imgH="253800" progId="Equation.DSMT4">
                      <p:embed/>
                    </p:oleObj>
                  </mc:Choice>
                  <mc:Fallback>
                    <p:oleObj name="Equation" r:id="rId3" imgW="177480" imgH="253800" progId="Equation.DSMT4">
                      <p:embed/>
                      <p:pic>
                        <p:nvPicPr>
                          <p:cNvPr id="102" name="개체 101">
                            <a:extLst>
                              <a:ext uri="{FF2B5EF4-FFF2-40B4-BE49-F238E27FC236}">
                                <a16:creationId xmlns:a16="http://schemas.microsoft.com/office/drawing/2014/main" id="{0F426694-3CC9-43F0-8520-CAB8B0AC32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7002180" y="4009129"/>
                            <a:ext cx="200891" cy="2869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개체 102">
                <a:extLst>
                  <a:ext uri="{FF2B5EF4-FFF2-40B4-BE49-F238E27FC236}">
                    <a16:creationId xmlns:a16="http://schemas.microsoft.com/office/drawing/2014/main" id="{5445727C-69E0-49A0-8FBC-733BC70BC9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5746" y="4639627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90440" imgH="253800" progId="Equation.DSMT4">
                      <p:embed/>
                    </p:oleObj>
                  </mc:Choice>
                  <mc:Fallback>
                    <p:oleObj name="Equation" r:id="rId5" imgW="190440" imgH="253800" progId="Equation.DSMT4">
                      <p:embed/>
                      <p:pic>
                        <p:nvPicPr>
                          <p:cNvPr id="103" name="개체 102">
                            <a:extLst>
                              <a:ext uri="{FF2B5EF4-FFF2-40B4-BE49-F238E27FC236}">
                                <a16:creationId xmlns:a16="http://schemas.microsoft.com/office/drawing/2014/main" id="{5445727C-69E0-49A0-8FBC-733BC70BC9F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5746" y="4639627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" name="개체 103">
                <a:extLst>
                  <a:ext uri="{FF2B5EF4-FFF2-40B4-BE49-F238E27FC236}">
                    <a16:creationId xmlns:a16="http://schemas.microsoft.com/office/drawing/2014/main" id="{16559AE6-E9A4-4011-809A-438BA3BCEE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5746" y="5307159"/>
              <a:ext cx="215016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190440" imgH="253800" progId="Equation.DSMT4">
                      <p:embed/>
                    </p:oleObj>
                  </mc:Choice>
                  <mc:Fallback>
                    <p:oleObj name="Equation" r:id="rId7" imgW="190440" imgH="253800" progId="Equation.DSMT4">
                      <p:embed/>
                      <p:pic>
                        <p:nvPicPr>
                          <p:cNvPr id="104" name="개체 103">
                            <a:extLst>
                              <a:ext uri="{FF2B5EF4-FFF2-40B4-BE49-F238E27FC236}">
                                <a16:creationId xmlns:a16="http://schemas.microsoft.com/office/drawing/2014/main" id="{16559AE6-E9A4-4011-809A-438BA3BCEE7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5746" y="5307159"/>
                            <a:ext cx="215016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5" name="개체 104">
                <a:extLst>
                  <a:ext uri="{FF2B5EF4-FFF2-40B4-BE49-F238E27FC236}">
                    <a16:creationId xmlns:a16="http://schemas.microsoft.com/office/drawing/2014/main" id="{17075866-4DC6-4FAC-A640-492A6D5111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31524" y="6290652"/>
              <a:ext cx="34452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304560" imgH="253800" progId="Equation.DSMT4">
                      <p:embed/>
                    </p:oleObj>
                  </mc:Choice>
                  <mc:Fallback>
                    <p:oleObj name="Equation" r:id="rId20" imgW="304560" imgH="253800" progId="Equation.DSMT4">
                      <p:embed/>
                      <p:pic>
                        <p:nvPicPr>
                          <p:cNvPr id="105" name="개체 104">
                            <a:extLst>
                              <a:ext uri="{FF2B5EF4-FFF2-40B4-BE49-F238E27FC236}">
                                <a16:creationId xmlns:a16="http://schemas.microsoft.com/office/drawing/2014/main" id="{17075866-4DC6-4FAC-A640-492A6D5111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31524" y="6290652"/>
                            <a:ext cx="34452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CB8FFF4C-FEA8-4E92-82D8-9C87D25A610A}"/>
                  </a:ext>
                </a:extLst>
              </p:cNvPr>
              <p:cNvCxnSpPr>
                <a:cxnSpLocks/>
                <a:stCxn id="96" idx="6"/>
                <a:endCxn id="101" idx="2"/>
              </p:cNvCxnSpPr>
              <p:nvPr/>
            </p:nvCxnSpPr>
            <p:spPr>
              <a:xfrm>
                <a:off x="7335234" y="4168629"/>
                <a:ext cx="388284" cy="399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420FF0AA-1FD3-4E0D-801F-8B5CC9AA1E24}"/>
                  </a:ext>
                </a:extLst>
              </p:cNvPr>
              <p:cNvCxnSpPr>
                <a:cxnSpLocks/>
                <a:stCxn id="97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2308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BD6C7DB9-ECBD-4BBF-8403-BA64CB6F34C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8982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5425CF3C-9A32-4573-8A6F-14926375270E}"/>
                  </a:ext>
                </a:extLst>
              </p:cNvPr>
              <p:cNvCxnSpPr>
                <a:cxnSpLocks/>
                <a:stCxn id="99" idx="6"/>
                <a:endCxn id="101" idx="2"/>
              </p:cNvCxnSpPr>
              <p:nvPr/>
            </p:nvCxnSpPr>
            <p:spPr>
              <a:xfrm flipV="1">
                <a:off x="7335234" y="4568381"/>
                <a:ext cx="388284" cy="18813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037F2567-F93B-4D33-9EFA-D426E059F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EC1C210-F5D5-48AE-B729-E9DB3DDDF7CA}"/>
                  </a:ext>
                </a:extLst>
              </p:cNvPr>
              <p:cNvSpPr/>
              <p:nvPr/>
            </p:nvSpPr>
            <p:spPr>
              <a:xfrm>
                <a:off x="7723518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B784E5F8-3EC5-4A5E-A18E-39E7C99CE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046FA529-4CED-4443-88FB-A01F25AEDF2C}"/>
                  </a:ext>
                </a:extLst>
              </p:cNvPr>
              <p:cNvCxnSpPr>
                <a:cxnSpLocks/>
                <a:stCxn id="99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1278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1A7A673B-CC6B-4523-85F7-50BC16737979}"/>
                  </a:ext>
                </a:extLst>
              </p:cNvPr>
              <p:cNvCxnSpPr>
                <a:cxnSpLocks/>
                <a:stCxn id="98" idx="6"/>
                <a:endCxn id="111" idx="2"/>
              </p:cNvCxnSpPr>
              <p:nvPr/>
            </p:nvCxnSpPr>
            <p:spPr>
              <a:xfrm flipV="1">
                <a:off x="7335234" y="5170945"/>
                <a:ext cx="388284" cy="2956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81F57F35-254E-42A0-9C59-03635E27A6B7}"/>
                  </a:ext>
                </a:extLst>
              </p:cNvPr>
              <p:cNvCxnSpPr>
                <a:cxnSpLocks/>
                <a:stCxn id="97" idx="6"/>
                <a:endCxn id="111" idx="2"/>
              </p:cNvCxnSpPr>
              <p:nvPr/>
            </p:nvCxnSpPr>
            <p:spPr>
              <a:xfrm>
                <a:off x="7335234" y="4799279"/>
                <a:ext cx="388284" cy="371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277912BB-970A-436E-8003-B8B2388B5287}"/>
                  </a:ext>
                </a:extLst>
              </p:cNvPr>
              <p:cNvCxnSpPr>
                <a:cxnSpLocks/>
                <a:stCxn id="96" idx="6"/>
                <a:endCxn id="111" idx="2"/>
              </p:cNvCxnSpPr>
              <p:nvPr/>
            </p:nvCxnSpPr>
            <p:spPr>
              <a:xfrm>
                <a:off x="7335234" y="4168629"/>
                <a:ext cx="388284" cy="1002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5E4F65-482F-44DE-9F2E-3BEC38A9CBCC}"/>
                  </a:ext>
                </a:extLst>
              </p:cNvPr>
              <p:cNvSpPr/>
              <p:nvPr/>
            </p:nvSpPr>
            <p:spPr>
              <a:xfrm>
                <a:off x="7723518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CE59153-7E05-40C9-93F9-68876B1AE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6220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641DFAA2-6FA8-424D-9FF7-C277AF40778D}"/>
                  </a:ext>
                </a:extLst>
              </p:cNvPr>
              <p:cNvCxnSpPr>
                <a:cxnSpLocks/>
                <a:stCxn id="99" idx="6"/>
                <a:endCxn id="119" idx="2"/>
              </p:cNvCxnSpPr>
              <p:nvPr/>
            </p:nvCxnSpPr>
            <p:spPr>
              <a:xfrm flipV="1">
                <a:off x="7335234" y="5999559"/>
                <a:ext cx="388284" cy="4501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E7369310-AECC-4FD4-86A8-7D2CAED8B9F9}"/>
                  </a:ext>
                </a:extLst>
              </p:cNvPr>
              <p:cNvCxnSpPr>
                <a:cxnSpLocks/>
                <a:stCxn id="98" idx="6"/>
                <a:endCxn id="119" idx="2"/>
              </p:cNvCxnSpPr>
              <p:nvPr/>
            </p:nvCxnSpPr>
            <p:spPr>
              <a:xfrm>
                <a:off x="7335234" y="5466641"/>
                <a:ext cx="388284" cy="532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A50BCF51-C230-4ED4-BD06-AC34456BD91A}"/>
                  </a:ext>
                </a:extLst>
              </p:cNvPr>
              <p:cNvCxnSpPr>
                <a:cxnSpLocks/>
                <a:stCxn id="97" idx="6"/>
                <a:endCxn id="119" idx="2"/>
              </p:cNvCxnSpPr>
              <p:nvPr/>
            </p:nvCxnSpPr>
            <p:spPr>
              <a:xfrm>
                <a:off x="7335234" y="4799279"/>
                <a:ext cx="388284" cy="12002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E4F8D4AA-BFEE-4F04-9592-EFF679397DA6}"/>
                  </a:ext>
                </a:extLst>
              </p:cNvPr>
              <p:cNvCxnSpPr>
                <a:cxnSpLocks/>
                <a:stCxn id="96" idx="6"/>
                <a:endCxn id="119" idx="2"/>
              </p:cNvCxnSpPr>
              <p:nvPr/>
            </p:nvCxnSpPr>
            <p:spPr>
              <a:xfrm>
                <a:off x="7335234" y="4168629"/>
                <a:ext cx="388284" cy="18309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140B4A-5125-458D-934E-4EDD1B3B0959}"/>
                  </a:ext>
                </a:extLst>
              </p:cNvPr>
              <p:cNvSpPr txBox="1"/>
              <p:nvPr/>
            </p:nvSpPr>
            <p:spPr>
              <a:xfrm rot="5400000">
                <a:off x="7856249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93960B69-63FF-4137-8F21-6A8F10FF6FAE}"/>
                  </a:ext>
                </a:extLst>
              </p:cNvPr>
              <p:cNvSpPr/>
              <p:nvPr/>
            </p:nvSpPr>
            <p:spPr>
              <a:xfrm>
                <a:off x="9386012" y="4190965"/>
                <a:ext cx="579412" cy="21866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Activation function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C788852D-7D89-40F6-BFDD-BD0D4F2E6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4568381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A277E120-083E-447B-8364-422E1BF69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170945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151D5CB3-0C60-4DC3-BB5F-A7F8C55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424" y="5999559"/>
                <a:ext cx="31979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" name="개체 130">
                <a:extLst>
                  <a:ext uri="{FF2B5EF4-FFF2-40B4-BE49-F238E27FC236}">
                    <a16:creationId xmlns:a16="http://schemas.microsoft.com/office/drawing/2014/main" id="{D40B71C3-CD29-429F-9C14-1BFFB44AD2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79469" y="4424667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203040" imgH="253800" progId="Equation.DSMT4">
                      <p:embed/>
                    </p:oleObj>
                  </mc:Choice>
                  <mc:Fallback>
                    <p:oleObj name="Equation" r:id="rId21" imgW="203040" imgH="253800" progId="Equation.DSMT4">
                      <p:embed/>
                      <p:pic>
                        <p:nvPicPr>
                          <p:cNvPr id="131" name="개체 130">
                            <a:extLst>
                              <a:ext uri="{FF2B5EF4-FFF2-40B4-BE49-F238E27FC236}">
                                <a16:creationId xmlns:a16="http://schemas.microsoft.com/office/drawing/2014/main" id="{D40B71C3-CD29-429F-9C14-1BFFB44AD27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4424667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2" name="개체 131">
                <a:extLst>
                  <a:ext uri="{FF2B5EF4-FFF2-40B4-BE49-F238E27FC236}">
                    <a16:creationId xmlns:a16="http://schemas.microsoft.com/office/drawing/2014/main" id="{0F842B6F-1A8C-435A-8E04-59767F2EA1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87013" y="5031993"/>
              <a:ext cx="213758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90440" imgH="253800" progId="Equation.DSMT4">
                      <p:embed/>
                    </p:oleObj>
                  </mc:Choice>
                  <mc:Fallback>
                    <p:oleObj name="Equation" r:id="rId22" imgW="190440" imgH="253800" progId="Equation.DSMT4">
                      <p:embed/>
                      <p:pic>
                        <p:nvPicPr>
                          <p:cNvPr id="132" name="개체 131">
                            <a:extLst>
                              <a:ext uri="{FF2B5EF4-FFF2-40B4-BE49-F238E27FC236}">
                                <a16:creationId xmlns:a16="http://schemas.microsoft.com/office/drawing/2014/main" id="{0F842B6F-1A8C-435A-8E04-59767F2EA16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287013" y="5031993"/>
                            <a:ext cx="213758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개체 132">
                <a:extLst>
                  <a:ext uri="{FF2B5EF4-FFF2-40B4-BE49-F238E27FC236}">
                    <a16:creationId xmlns:a16="http://schemas.microsoft.com/office/drawing/2014/main" id="{38C9926E-4A45-47EE-9C3A-6BD19A5C3F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79469" y="5855591"/>
              <a:ext cx="228847" cy="2866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03040" imgH="253800" progId="Equation.DSMT4">
                      <p:embed/>
                    </p:oleObj>
                  </mc:Choice>
                  <mc:Fallback>
                    <p:oleObj name="Equation" r:id="rId23" imgW="203040" imgH="253800" progId="Equation.DSMT4">
                      <p:embed/>
                      <p:pic>
                        <p:nvPicPr>
                          <p:cNvPr id="133" name="개체 132">
                            <a:extLst>
                              <a:ext uri="{FF2B5EF4-FFF2-40B4-BE49-F238E27FC236}">
                                <a16:creationId xmlns:a16="http://schemas.microsoft.com/office/drawing/2014/main" id="{38C9926E-4A45-47EE-9C3A-6BD19A5C3F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10279469" y="5855591"/>
                            <a:ext cx="228847" cy="2866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F77C51F-1C26-4D35-9438-CCC8AB718176}"/>
                  </a:ext>
                </a:extLst>
              </p:cNvPr>
              <p:cNvSpPr txBox="1"/>
              <p:nvPr/>
            </p:nvSpPr>
            <p:spPr>
              <a:xfrm rot="5400000">
                <a:off x="10228174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F1C05BBA-E663-4088-BFE0-69E11FEC0A7B}"/>
                  </a:ext>
                </a:extLst>
              </p:cNvPr>
              <p:cNvSpPr/>
              <p:nvPr/>
            </p:nvSpPr>
            <p:spPr>
              <a:xfrm>
                <a:off x="8548575" y="4310457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A930238-DDA4-4FCE-9287-11478F2864A4}"/>
                  </a:ext>
                </a:extLst>
              </p:cNvPr>
              <p:cNvSpPr/>
              <p:nvPr/>
            </p:nvSpPr>
            <p:spPr>
              <a:xfrm>
                <a:off x="8548575" y="4913021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E65A21B-4313-4E49-A67D-E3833B9E8F30}"/>
                  </a:ext>
                </a:extLst>
              </p:cNvPr>
              <p:cNvSpPr/>
              <p:nvPr/>
            </p:nvSpPr>
            <p:spPr>
              <a:xfrm>
                <a:off x="8548575" y="5741635"/>
                <a:ext cx="515848" cy="51584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03B0665-DF1D-42B0-8298-9EFBFC82B590}"/>
                  </a:ext>
                </a:extLst>
              </p:cNvPr>
              <p:cNvSpPr txBox="1"/>
              <p:nvPr/>
            </p:nvSpPr>
            <p:spPr>
              <a:xfrm rot="5400000">
                <a:off x="8681306" y="5429922"/>
                <a:ext cx="329101" cy="29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graphicFrame>
            <p:nvGraphicFramePr>
              <p:cNvPr id="181" name="개체 180">
                <a:extLst>
                  <a:ext uri="{FF2B5EF4-FFF2-40B4-BE49-F238E27FC236}">
                    <a16:creationId xmlns:a16="http://schemas.microsoft.com/office/drawing/2014/main" id="{C63E3564-EFC4-4716-A233-1945E0595C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4" imgW="192254" imgH="224288" progId="Equation.DSMT4">
                      <p:embed/>
                    </p:oleObj>
                  </mc:Choice>
                  <mc:Fallback>
                    <p:oleObj name="Equation" r:id="rId24" imgW="192254" imgH="224288" progId="Equation.DSMT4">
                      <p:embed/>
                      <p:pic>
                        <p:nvPicPr>
                          <p:cNvPr id="181" name="개체 180">
                            <a:extLst>
                              <a:ext uri="{FF2B5EF4-FFF2-40B4-BE49-F238E27FC236}">
                                <a16:creationId xmlns:a16="http://schemas.microsoft.com/office/drawing/2014/main" id="{C63E3564-EFC4-4716-A233-1945E0595CD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3" name="개체 182">
                <a:extLst>
                  <a:ext uri="{FF2B5EF4-FFF2-40B4-BE49-F238E27FC236}">
                    <a16:creationId xmlns:a16="http://schemas.microsoft.com/office/drawing/2014/main" id="{91B2C1DC-92A8-4140-83A2-8E294C5979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4477753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192254" imgH="224288" progId="Equation.DSMT4">
                      <p:embed/>
                    </p:oleObj>
                  </mc:Choice>
                  <mc:Fallback>
                    <p:oleObj name="Equation" r:id="rId26" imgW="192254" imgH="224288" progId="Equation.DSMT4">
                      <p:embed/>
                      <p:pic>
                        <p:nvPicPr>
                          <p:cNvPr id="183" name="개체 182">
                            <a:extLst>
                              <a:ext uri="{FF2B5EF4-FFF2-40B4-BE49-F238E27FC236}">
                                <a16:creationId xmlns:a16="http://schemas.microsoft.com/office/drawing/2014/main" id="{91B2C1DC-92A8-4140-83A2-8E294C5979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4477753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" name="개체 184">
                <a:extLst>
                  <a:ext uri="{FF2B5EF4-FFF2-40B4-BE49-F238E27FC236}">
                    <a16:creationId xmlns:a16="http://schemas.microsoft.com/office/drawing/2014/main" id="{9C264A94-6C0C-4BDD-A9FC-E659E05910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507219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92254" imgH="224288" progId="Equation.DSMT4">
                      <p:embed/>
                    </p:oleObj>
                  </mc:Choice>
                  <mc:Fallback>
                    <p:oleObj name="Equation" r:id="rId27" imgW="192254" imgH="224288" progId="Equation.DSMT4">
                      <p:embed/>
                      <p:pic>
                        <p:nvPicPr>
                          <p:cNvPr id="185" name="개체 184">
                            <a:extLst>
                              <a:ext uri="{FF2B5EF4-FFF2-40B4-BE49-F238E27FC236}">
                                <a16:creationId xmlns:a16="http://schemas.microsoft.com/office/drawing/2014/main" id="{9C264A94-6C0C-4BDD-A9FC-E659E059109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07219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6" name="개체 185">
                <a:extLst>
                  <a:ext uri="{FF2B5EF4-FFF2-40B4-BE49-F238E27FC236}">
                    <a16:creationId xmlns:a16="http://schemas.microsoft.com/office/drawing/2014/main" id="{45AA7C01-58DA-46C7-ACA4-6613537F8E7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3215" y="5887614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192254" imgH="224288" progId="Equation.DSMT4">
                      <p:embed/>
                    </p:oleObj>
                  </mc:Choice>
                  <mc:Fallback>
                    <p:oleObj name="Equation" r:id="rId28" imgW="192254" imgH="224288" progId="Equation.DSMT4">
                      <p:embed/>
                      <p:pic>
                        <p:nvPicPr>
                          <p:cNvPr id="186" name="개체 185">
                            <a:extLst>
                              <a:ext uri="{FF2B5EF4-FFF2-40B4-BE49-F238E27FC236}">
                                <a16:creationId xmlns:a16="http://schemas.microsoft.com/office/drawing/2014/main" id="{45AA7C01-58DA-46C7-ACA4-6613537F8E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733215" y="5887614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" name="개체 187">
                <a:extLst>
                  <a:ext uri="{FF2B5EF4-FFF2-40B4-BE49-F238E27FC236}">
                    <a16:creationId xmlns:a16="http://schemas.microsoft.com/office/drawing/2014/main" id="{35880566-7158-4BE1-A026-47A31B72C1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5911000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9" imgW="192254" imgH="224288" progId="Equation.DSMT4">
                      <p:embed/>
                    </p:oleObj>
                  </mc:Choice>
                  <mc:Fallback>
                    <p:oleObj name="Equation" r:id="rId29" imgW="192254" imgH="224288" progId="Equation.DSMT4">
                      <p:embed/>
                      <p:pic>
                        <p:nvPicPr>
                          <p:cNvPr id="188" name="개체 187">
                            <a:extLst>
                              <a:ext uri="{FF2B5EF4-FFF2-40B4-BE49-F238E27FC236}">
                                <a16:creationId xmlns:a16="http://schemas.microsoft.com/office/drawing/2014/main" id="{35880566-7158-4BE1-A026-47A31B72C1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911000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9" name="개체 188">
                <a:extLst>
                  <a:ext uri="{FF2B5EF4-FFF2-40B4-BE49-F238E27FC236}">
                    <a16:creationId xmlns:a16="http://schemas.microsoft.com/office/drawing/2014/main" id="{9587591A-00A6-4541-A1EC-119CF75B5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07322" y="5085252"/>
              <a:ext cx="152145" cy="177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192254" imgH="224288" progId="Equation.DSMT4">
                      <p:embed/>
                    </p:oleObj>
                  </mc:Choice>
                  <mc:Fallback>
                    <p:oleObj name="Equation" r:id="rId30" imgW="192254" imgH="224288" progId="Equation.DSMT4">
                      <p:embed/>
                      <p:pic>
                        <p:nvPicPr>
                          <p:cNvPr id="189" name="개체 188">
                            <a:extLst>
                              <a:ext uri="{FF2B5EF4-FFF2-40B4-BE49-F238E27FC236}">
                                <a16:creationId xmlns:a16="http://schemas.microsoft.com/office/drawing/2014/main" id="{9587591A-00A6-4541-A1EC-119CF75B530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7907322" y="5085252"/>
                            <a:ext cx="152145" cy="1772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33FD3A9-51D0-4157-85CD-7CC2EBC3B9F6}"/>
                  </a:ext>
                </a:extLst>
              </p:cNvPr>
              <p:cNvSpPr txBox="1"/>
              <p:nvPr/>
            </p:nvSpPr>
            <p:spPr>
              <a:xfrm>
                <a:off x="6239548" y="3362043"/>
                <a:ext cx="4636849" cy="41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Multi</a:t>
                </a:r>
                <a:r>
                  <a:rPr lang="en-US" altLang="ko-KR" b="1" dirty="0"/>
                  <a:t> Layer Perceptron </a:t>
                </a:r>
                <a:r>
                  <a:rPr lang="ko-KR" altLang="en-US" b="1" dirty="0"/>
                  <a:t>실습</a:t>
                </a:r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6CCDDE99-18B2-49F4-9FD5-3286EA5562F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9B0653AC-B44F-4E27-9A7B-0CB73B9B6212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화살표 연결선 195">
                <a:extLst>
                  <a:ext uri="{FF2B5EF4-FFF2-40B4-BE49-F238E27FC236}">
                    <a16:creationId xmlns:a16="http://schemas.microsoft.com/office/drawing/2014/main" id="{30371960-0A8F-4F26-8A09-5D422D9A7BF9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055AEEFE-B63E-408A-A829-05C964E1761D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 flipV="1"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CD4FEB18-0CB5-42B4-9D60-6DD14DE21946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1EFB7115-9D89-4B8D-B400-C1EA71564A5A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6025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9F8CA5F5-8F78-4B4A-9755-5A9F7540366C}"/>
                  </a:ext>
                </a:extLst>
              </p:cNvPr>
              <p:cNvCxnSpPr>
                <a:cxnSpLocks/>
                <a:stCxn id="119" idx="6"/>
              </p:cNvCxnSpPr>
              <p:nvPr/>
            </p:nvCxnSpPr>
            <p:spPr>
              <a:xfrm>
                <a:off x="8239366" y="5999559"/>
                <a:ext cx="30269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5ACD5447-D01E-4761-B63A-B33A1066C05C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>
                <a:off x="8239366" y="5170945"/>
                <a:ext cx="302692" cy="828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D66B27E6-81EB-4145-9C7C-32CA05D9117D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>
                <a:off x="8239366" y="4568381"/>
                <a:ext cx="302692" cy="14311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266CC41-9C34-8705-3FF2-AB2600E0897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8291" t="88331" r="67974"/>
          <a:stretch/>
        </p:blipFill>
        <p:spPr>
          <a:xfrm>
            <a:off x="2151574" y="5086112"/>
            <a:ext cx="3055602" cy="720454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8D8624-4A18-5D1A-CBA8-7742E94EA87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9693" t="92143" r="68757"/>
          <a:stretch/>
        </p:blipFill>
        <p:spPr>
          <a:xfrm>
            <a:off x="6824460" y="5157421"/>
            <a:ext cx="3275460" cy="577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6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D6B370-E939-95EF-5C3D-E8F162C4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94" y="2218078"/>
            <a:ext cx="5609751" cy="4037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C80B5B-283A-1521-5D21-E2815763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2" y="2218078"/>
            <a:ext cx="4136118" cy="4347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- GPU</a:t>
            </a:r>
            <a:r>
              <a:rPr lang="ko-KR" altLang="en-US" sz="2500" b="1" dirty="0">
                <a:solidFill>
                  <a:schemeClr val="bg1"/>
                </a:solidFill>
              </a:rPr>
              <a:t>를 이용한 고속화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617517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모델 학습을 위해 </a:t>
            </a:r>
            <a:r>
              <a:rPr lang="en-US" altLang="ko-KR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ko-KR" alt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일정 시간동안 무료로 사용할 수 있음</a:t>
            </a:r>
            <a:endParaRPr lang="en-US" altLang="ko-KR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68CBD-3ECB-4B92-A3FE-92F94BB5C083}"/>
              </a:ext>
            </a:extLst>
          </p:cNvPr>
          <p:cNvSpPr/>
          <p:nvPr/>
        </p:nvSpPr>
        <p:spPr>
          <a:xfrm>
            <a:off x="2525524" y="2419688"/>
            <a:ext cx="464397" cy="285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E44409A-E48D-4585-85D2-D77385405243}"/>
              </a:ext>
            </a:extLst>
          </p:cNvPr>
          <p:cNvSpPr/>
          <p:nvPr/>
        </p:nvSpPr>
        <p:spPr>
          <a:xfrm>
            <a:off x="2158615" y="270427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3EAE79-FA39-48F8-B969-4D93E52155B9}"/>
              </a:ext>
            </a:extLst>
          </p:cNvPr>
          <p:cNvSpPr/>
          <p:nvPr/>
        </p:nvSpPr>
        <p:spPr>
          <a:xfrm>
            <a:off x="2690940" y="5343724"/>
            <a:ext cx="1047575" cy="285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70EEA25-D76C-421F-94FE-66CF0AC873AF}"/>
              </a:ext>
            </a:extLst>
          </p:cNvPr>
          <p:cNvSpPr/>
          <p:nvPr/>
        </p:nvSpPr>
        <p:spPr>
          <a:xfrm>
            <a:off x="3841349" y="530298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082EF3-4715-49F5-8789-74F10AEA1408}"/>
              </a:ext>
            </a:extLst>
          </p:cNvPr>
          <p:cNvSpPr/>
          <p:nvPr/>
        </p:nvSpPr>
        <p:spPr>
          <a:xfrm>
            <a:off x="7349133" y="4025830"/>
            <a:ext cx="1060265" cy="2995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EF162B-5593-47EF-BABB-E03E5CFEA717}"/>
              </a:ext>
            </a:extLst>
          </p:cNvPr>
          <p:cNvSpPr/>
          <p:nvPr/>
        </p:nvSpPr>
        <p:spPr>
          <a:xfrm>
            <a:off x="7695810" y="4391631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D444A10-9766-4A9D-9F1B-59EAB4C4D8BB}"/>
              </a:ext>
            </a:extLst>
          </p:cNvPr>
          <p:cNvSpPr/>
          <p:nvPr/>
        </p:nvSpPr>
        <p:spPr>
          <a:xfrm>
            <a:off x="10896697" y="5296367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4F59C6-9146-4B5C-95FD-C690BB06AAC2}"/>
              </a:ext>
            </a:extLst>
          </p:cNvPr>
          <p:cNvSpPr/>
          <p:nvPr/>
        </p:nvSpPr>
        <p:spPr>
          <a:xfrm>
            <a:off x="10731579" y="5732531"/>
            <a:ext cx="729243" cy="467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9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13B16A-0B27-62C8-7706-B23B8F33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82" y="1632692"/>
            <a:ext cx="7507236" cy="4840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- GPU</a:t>
            </a:r>
            <a:r>
              <a:rPr lang="ko-KR" altLang="en-US" sz="2500" b="1" dirty="0">
                <a:solidFill>
                  <a:schemeClr val="bg1"/>
                </a:solidFill>
              </a:rPr>
              <a:t>를 이용한 고속화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16679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(1) !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nvidia-smi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명령어로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할당 여부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CAD506B-C128-452E-88BA-0773A226EE97}"/>
              </a:ext>
            </a:extLst>
          </p:cNvPr>
          <p:cNvCxnSpPr/>
          <p:nvPr/>
        </p:nvCxnSpPr>
        <p:spPr>
          <a:xfrm>
            <a:off x="3516816" y="4145484"/>
            <a:ext cx="65243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B24F26-6BE0-4D69-AA8B-A63DA3218CB4}"/>
              </a:ext>
            </a:extLst>
          </p:cNvPr>
          <p:cNvSpPr txBox="1"/>
          <p:nvPr/>
        </p:nvSpPr>
        <p:spPr>
          <a:xfrm>
            <a:off x="3484098" y="4461725"/>
            <a:ext cx="25517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Tesla T4 GPU</a:t>
            </a:r>
            <a:r>
              <a:rPr lang="ko-KR" altLang="en-US" sz="1400" b="1" dirty="0">
                <a:solidFill>
                  <a:srgbClr val="C00000"/>
                </a:solidFill>
              </a:rPr>
              <a:t> 카드 할당 완료</a:t>
            </a:r>
          </a:p>
        </p:txBody>
      </p:sp>
    </p:spTree>
    <p:extLst>
      <p:ext uri="{BB962C8B-B14F-4D97-AF65-F5344CB8AC3E}">
        <p14:creationId xmlns:p14="http://schemas.microsoft.com/office/powerpoint/2010/main" val="190196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D5C181-99C0-A9CA-77C8-95B853DC9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03"/>
          <a:stretch/>
        </p:blipFill>
        <p:spPr>
          <a:xfrm>
            <a:off x="598715" y="1894717"/>
            <a:ext cx="5139402" cy="46092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- GPU</a:t>
            </a:r>
            <a:r>
              <a:rPr lang="ko-KR" altLang="en-US" sz="2500" b="1" dirty="0">
                <a:solidFill>
                  <a:schemeClr val="bg1"/>
                </a:solidFill>
              </a:rPr>
              <a:t>를 이용한 고속화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816768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(2) CNN parameter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메모리로 이동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(Training loop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주의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Parameter</a:t>
            </a:r>
            <a:r>
              <a:rPr lang="ko-KR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ko-KR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동일한 메모리 공간에 존재해야 계산할 수 있음</a:t>
            </a:r>
            <a:endParaRPr lang="en-US" altLang="ko-KR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7E3367-2C1A-460F-9456-24709EE66681}"/>
              </a:ext>
            </a:extLst>
          </p:cNvPr>
          <p:cNvSpPr/>
          <p:nvPr/>
        </p:nvSpPr>
        <p:spPr>
          <a:xfrm>
            <a:off x="736981" y="2220317"/>
            <a:ext cx="2856364" cy="285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7CEBB6-3D1C-4FB1-8EE3-E487A7AA683C}"/>
              </a:ext>
            </a:extLst>
          </p:cNvPr>
          <p:cNvSpPr/>
          <p:nvPr/>
        </p:nvSpPr>
        <p:spPr>
          <a:xfrm>
            <a:off x="1100119" y="3833381"/>
            <a:ext cx="2578029" cy="51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12A67E-7010-4F1D-8B5F-82242766A7E3}"/>
              </a:ext>
            </a:extLst>
          </p:cNvPr>
          <p:cNvSpPr/>
          <p:nvPr/>
        </p:nvSpPr>
        <p:spPr>
          <a:xfrm>
            <a:off x="7577577" y="2268421"/>
            <a:ext cx="2683888" cy="15470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 </a:t>
            </a:r>
            <a:r>
              <a:rPr lang="ko-KR" altLang="en-US" b="1" dirty="0">
                <a:solidFill>
                  <a:schemeClr val="tx1"/>
                </a:solidFill>
              </a:rPr>
              <a:t>메모리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7CD31E-8F2D-4566-BF71-11419F7471A3}"/>
              </a:ext>
            </a:extLst>
          </p:cNvPr>
          <p:cNvSpPr/>
          <p:nvPr/>
        </p:nvSpPr>
        <p:spPr>
          <a:xfrm>
            <a:off x="7577577" y="4868282"/>
            <a:ext cx="2683888" cy="145809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r>
              <a:rPr lang="ko-KR" altLang="en-US" b="1" dirty="0">
                <a:solidFill>
                  <a:schemeClr val="tx1"/>
                </a:solidFill>
              </a:rPr>
              <a:t> 메모리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AFB09-2338-46B4-B03B-E19FBB6895A0}"/>
              </a:ext>
            </a:extLst>
          </p:cNvPr>
          <p:cNvSpPr txBox="1"/>
          <p:nvPr/>
        </p:nvSpPr>
        <p:spPr>
          <a:xfrm>
            <a:off x="7838936" y="2781916"/>
            <a:ext cx="2161169" cy="7853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Parameters (CPU)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Dataset (CPU)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C91CC-BD40-4468-AE9B-5135D2D5692B}"/>
              </a:ext>
            </a:extLst>
          </p:cNvPr>
          <p:cNvSpPr txBox="1"/>
          <p:nvPr/>
        </p:nvSpPr>
        <p:spPr>
          <a:xfrm>
            <a:off x="7850048" y="5362554"/>
            <a:ext cx="2173993" cy="7853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Parameters (GPU)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Dataset (GPU)</a:t>
            </a:r>
            <a:endParaRPr lang="ko-KR" altLang="en-US" sz="16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105D072-FD96-4BC7-81AD-B9B877FB3C82}"/>
              </a:ext>
            </a:extLst>
          </p:cNvPr>
          <p:cNvSpPr/>
          <p:nvPr/>
        </p:nvSpPr>
        <p:spPr>
          <a:xfrm rot="5400000">
            <a:off x="9141943" y="4215576"/>
            <a:ext cx="776004" cy="237246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228184A-5AF7-4145-ABA2-446774779953}"/>
              </a:ext>
            </a:extLst>
          </p:cNvPr>
          <p:cNvSpPr/>
          <p:nvPr/>
        </p:nvSpPr>
        <p:spPr>
          <a:xfrm rot="16200000">
            <a:off x="8054549" y="4215573"/>
            <a:ext cx="776004" cy="23725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58BA2-C3C7-481E-AE35-C9608988C313}"/>
              </a:ext>
            </a:extLst>
          </p:cNvPr>
          <p:cNvSpPr txBox="1"/>
          <p:nvPr/>
        </p:nvSpPr>
        <p:spPr>
          <a:xfrm>
            <a:off x="9648568" y="412509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.to(‘cuda:0’)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8E6C7-3329-431D-9A0A-AB4CD28B7E11}"/>
              </a:ext>
            </a:extLst>
          </p:cNvPr>
          <p:cNvSpPr txBox="1"/>
          <p:nvPr/>
        </p:nvSpPr>
        <p:spPr>
          <a:xfrm>
            <a:off x="7175781" y="412509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.to(‘</a:t>
            </a:r>
            <a:r>
              <a:rPr lang="en-US" altLang="ko-KR" dirty="0" err="1"/>
              <a:t>cpu</a:t>
            </a:r>
            <a:r>
              <a:rPr lang="en-US" altLang="ko-KR" dirty="0"/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656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EB959-AED9-404B-B4B8-9F45DF70C930}"/>
              </a:ext>
            </a:extLst>
          </p:cNvPr>
          <p:cNvSpPr txBox="1"/>
          <p:nvPr/>
        </p:nvSpPr>
        <p:spPr>
          <a:xfrm>
            <a:off x="84846" y="523856"/>
            <a:ext cx="23775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금일 실습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C808-E2C1-469E-91C5-B6EB81CAE922}"/>
              </a:ext>
            </a:extLst>
          </p:cNvPr>
          <p:cNvSpPr txBox="1"/>
          <p:nvPr/>
        </p:nvSpPr>
        <p:spPr>
          <a:xfrm>
            <a:off x="199364" y="1071558"/>
            <a:ext cx="4891147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(1) CNN (LeNet5)</a:t>
            </a:r>
            <a:r>
              <a:rPr lang="ko-KR" altLang="en-US" b="1" dirty="0"/>
              <a:t>을 이용한 </a:t>
            </a:r>
            <a:r>
              <a:rPr lang="en-US" altLang="ko-KR" b="1" dirty="0"/>
              <a:t>MNIST </a:t>
            </a:r>
            <a:r>
              <a:rPr lang="ko-KR" altLang="en-US" b="1" dirty="0"/>
              <a:t>분류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(2) CNN (LeNet5)</a:t>
            </a:r>
            <a:r>
              <a:rPr lang="ko-KR" altLang="en-US" b="1" dirty="0"/>
              <a:t>을 이용한 </a:t>
            </a:r>
            <a:r>
              <a:rPr lang="en-US" altLang="ko-KR" b="1" dirty="0"/>
              <a:t>CIFAR10 </a:t>
            </a:r>
            <a:r>
              <a:rPr lang="ko-KR" altLang="en-US" b="1" dirty="0"/>
              <a:t>분류</a:t>
            </a:r>
            <a:endParaRPr lang="en-US" altLang="ko-KR" b="1" dirty="0"/>
          </a:p>
        </p:txBody>
      </p:sp>
      <p:pic>
        <p:nvPicPr>
          <p:cNvPr id="23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84D91D47-9747-DBE5-16BC-3FF84D1C1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351034" y="3054963"/>
            <a:ext cx="6188468" cy="19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B019B5-F05B-749D-4716-3ACEDF70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141" y="1662244"/>
            <a:ext cx="4771978" cy="36810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6A8151-0CE2-67A7-051A-95239852DFA4}"/>
              </a:ext>
            </a:extLst>
          </p:cNvPr>
          <p:cNvSpPr txBox="1"/>
          <p:nvPr/>
        </p:nvSpPr>
        <p:spPr>
          <a:xfrm>
            <a:off x="2705322" y="531787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LeNet5 </a:t>
            </a:r>
            <a:r>
              <a:rPr lang="ko-KR" altLang="en-US" b="1" dirty="0"/>
              <a:t>구조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6EC6E-8626-727E-6E5F-F09B3CE58C8B}"/>
              </a:ext>
            </a:extLst>
          </p:cNvPr>
          <p:cNvSpPr txBox="1"/>
          <p:nvPr/>
        </p:nvSpPr>
        <p:spPr>
          <a:xfrm>
            <a:off x="6806892" y="5400070"/>
            <a:ext cx="4694490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CIFAR10 </a:t>
            </a:r>
            <a:r>
              <a:rPr lang="ko-KR" altLang="en-US" b="1" dirty="0"/>
              <a:t>데이터셋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32x32x3, Training 50,000</a:t>
            </a:r>
            <a:r>
              <a:rPr lang="ko-KR" altLang="en-US" dirty="0"/>
              <a:t>개</a:t>
            </a:r>
            <a:r>
              <a:rPr lang="en-US" altLang="ko-KR" dirty="0"/>
              <a:t>, Test 10,000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55176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23" name="Picture 2" descr="Looking inside neural nets">
            <a:extLst>
              <a:ext uri="{FF2B5EF4-FFF2-40B4-BE49-F238E27FC236}">
                <a16:creationId xmlns:a16="http://schemas.microsoft.com/office/drawing/2014/main" id="{840E00BE-303A-4101-9BAE-AAE63AACB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5933" y="2129966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0102E6-4862-48A9-8581-66FA02E102B4}"/>
              </a:ext>
            </a:extLst>
          </p:cNvPr>
          <p:cNvSpPr/>
          <p:nvPr/>
        </p:nvSpPr>
        <p:spPr>
          <a:xfrm>
            <a:off x="4275656" y="2233005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568EE0-F153-42FF-8C33-2BCECCA00E45}"/>
              </a:ext>
            </a:extLst>
          </p:cNvPr>
          <p:cNvSpPr/>
          <p:nvPr/>
        </p:nvSpPr>
        <p:spPr>
          <a:xfrm>
            <a:off x="6575545" y="2233005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MLP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2EF3FCD-0597-4F49-8C25-1D093352E87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347367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A27A040-52A5-4494-A88E-CE0CA5E5522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647256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1F56061-B769-415B-90DC-5FED6BDDB506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7947145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0A4490-CDB8-4AC0-B835-E8438CB37396}"/>
              </a:ext>
            </a:extLst>
          </p:cNvPr>
          <p:cNvSpPr txBox="1"/>
          <p:nvPr/>
        </p:nvSpPr>
        <p:spPr>
          <a:xfrm>
            <a:off x="8875434" y="24826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9FEAF6-F90A-46F8-9A43-60F50BF5BAFA}"/>
              </a:ext>
            </a:extLst>
          </p:cNvPr>
          <p:cNvSpPr txBox="1"/>
          <p:nvPr/>
        </p:nvSpPr>
        <p:spPr>
          <a:xfrm>
            <a:off x="2126816" y="32047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BBF19F-07BD-419A-A978-F321CFD99A6E}"/>
              </a:ext>
            </a:extLst>
          </p:cNvPr>
          <p:cNvSpPr txBox="1"/>
          <p:nvPr/>
        </p:nvSpPr>
        <p:spPr>
          <a:xfrm>
            <a:off x="5647256" y="32047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E07A2E-A912-4CBD-94C0-249C8AC176D8}"/>
              </a:ext>
            </a:extLst>
          </p:cNvPr>
          <p:cNvSpPr txBox="1"/>
          <p:nvPr/>
        </p:nvSpPr>
        <p:spPr>
          <a:xfrm>
            <a:off x="9052565" y="3204724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pic>
        <p:nvPicPr>
          <p:cNvPr id="33" name="Picture 2" descr="Looking inside neural nets">
            <a:extLst>
              <a:ext uri="{FF2B5EF4-FFF2-40B4-BE49-F238E27FC236}">
                <a16:creationId xmlns:a16="http://schemas.microsoft.com/office/drawing/2014/main" id="{0AB415C2-C150-4DC6-A87D-61091F1E2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3400477" y="429579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799F2D-EC80-4166-80E0-09E1C4AFB1A3}"/>
              </a:ext>
            </a:extLst>
          </p:cNvPr>
          <p:cNvSpPr/>
          <p:nvPr/>
        </p:nvSpPr>
        <p:spPr>
          <a:xfrm>
            <a:off x="5410200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CNN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34FCDE-4937-4EDE-8644-B8B2809A53D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4481911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AE3873-D629-4D32-8DF0-6204BA4B6F7B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6781800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48A7B2-1AE4-46D1-8613-8B838BE48918}"/>
              </a:ext>
            </a:extLst>
          </p:cNvPr>
          <p:cNvSpPr txBox="1"/>
          <p:nvPr/>
        </p:nvSpPr>
        <p:spPr>
          <a:xfrm>
            <a:off x="7710089" y="4648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AFC3FA-C55D-4273-9742-AA376F358EC2}"/>
              </a:ext>
            </a:extLst>
          </p:cNvPr>
          <p:cNvSpPr txBox="1"/>
          <p:nvPr/>
        </p:nvSpPr>
        <p:spPr>
          <a:xfrm>
            <a:off x="3261361" y="53705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79C05F-0510-4E52-A6C0-1E91899987D0}"/>
              </a:ext>
            </a:extLst>
          </p:cNvPr>
          <p:cNvSpPr txBox="1"/>
          <p:nvPr/>
        </p:nvSpPr>
        <p:spPr>
          <a:xfrm>
            <a:off x="7887220" y="5370551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05138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이미지 분류를 위한 </a:t>
            </a:r>
            <a:r>
              <a:rPr lang="en-US" altLang="ko-KR" b="1" dirty="0"/>
              <a:t>CNN</a:t>
            </a:r>
            <a:r>
              <a:rPr lang="ko-KR" altLang="en-US" b="1" dirty="0"/>
              <a:t>의 입출력 구조 확인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1642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05138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이미지 분류를 위한 </a:t>
            </a:r>
            <a:r>
              <a:rPr lang="en-US" altLang="ko-KR" b="1" dirty="0"/>
              <a:t>CNN</a:t>
            </a:r>
            <a:r>
              <a:rPr lang="ko-KR" altLang="en-US" b="1" dirty="0"/>
              <a:t>의 입출력 구조 확인</a:t>
            </a:r>
            <a:endParaRPr lang="en-US" altLang="ko-KR" b="1" dirty="0"/>
          </a:p>
        </p:txBody>
      </p:sp>
      <p:pic>
        <p:nvPicPr>
          <p:cNvPr id="21" name="Picture 2" descr="Looking inside neural nets">
            <a:extLst>
              <a:ext uri="{FF2B5EF4-FFF2-40B4-BE49-F238E27FC236}">
                <a16:creationId xmlns:a16="http://schemas.microsoft.com/office/drawing/2014/main" id="{C1FF0A67-ED77-4FDC-94BD-24B578C73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5933" y="2129966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93669E-B8F6-4D79-9DD2-4A3326627C17}"/>
              </a:ext>
            </a:extLst>
          </p:cNvPr>
          <p:cNvSpPr/>
          <p:nvPr/>
        </p:nvSpPr>
        <p:spPr>
          <a:xfrm>
            <a:off x="4275656" y="2233005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162396-22BC-496F-95B7-0DE13C3CBF66}"/>
              </a:ext>
            </a:extLst>
          </p:cNvPr>
          <p:cNvSpPr/>
          <p:nvPr/>
        </p:nvSpPr>
        <p:spPr>
          <a:xfrm>
            <a:off x="6575545" y="2233005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MLP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6B22CB-1E5F-4EDB-9EA5-E4837737865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347367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01AA5B6-2E00-4E20-B95F-FFA1C5175CA1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>
            <a:off x="5647256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60DAF7-8884-4BD7-BC7E-781ADAB8096A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7947145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7B02AD2-332E-40C1-A72B-31F69165094E}"/>
              </a:ext>
            </a:extLst>
          </p:cNvPr>
          <p:cNvSpPr txBox="1"/>
          <p:nvPr/>
        </p:nvSpPr>
        <p:spPr>
          <a:xfrm>
            <a:off x="8875434" y="24826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AE28A3-DB3C-461A-9557-1AE5CA1F46D7}"/>
              </a:ext>
            </a:extLst>
          </p:cNvPr>
          <p:cNvSpPr txBox="1"/>
          <p:nvPr/>
        </p:nvSpPr>
        <p:spPr>
          <a:xfrm>
            <a:off x="2126816" y="32047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4466AA-0707-4D35-9C97-C437A7B31889}"/>
              </a:ext>
            </a:extLst>
          </p:cNvPr>
          <p:cNvSpPr txBox="1"/>
          <p:nvPr/>
        </p:nvSpPr>
        <p:spPr>
          <a:xfrm>
            <a:off x="5647256" y="32047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F2E6E4-E3E5-4C3C-BFE6-BEC5BBE13194}"/>
              </a:ext>
            </a:extLst>
          </p:cNvPr>
          <p:cNvSpPr txBox="1"/>
          <p:nvPr/>
        </p:nvSpPr>
        <p:spPr>
          <a:xfrm>
            <a:off x="9052565" y="3204724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pic>
        <p:nvPicPr>
          <p:cNvPr id="50" name="Picture 2" descr="Looking inside neural nets">
            <a:extLst>
              <a:ext uri="{FF2B5EF4-FFF2-40B4-BE49-F238E27FC236}">
                <a16:creationId xmlns:a16="http://schemas.microsoft.com/office/drawing/2014/main" id="{4AD2668C-BCB5-477F-8C89-55E3AB79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3400477" y="429579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4760BB-8569-4EC2-9DBB-A7E0051D1719}"/>
              </a:ext>
            </a:extLst>
          </p:cNvPr>
          <p:cNvSpPr/>
          <p:nvPr/>
        </p:nvSpPr>
        <p:spPr>
          <a:xfrm>
            <a:off x="5410200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CNN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97DAE04-910B-4E6F-9FFE-18DC435094F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481911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A589FE9-2838-43A3-B8AA-900ACBEC69BA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>
            <a:off x="6781800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F99E1F6-ECD9-4DAD-9C08-3EC7299ACFC6}"/>
              </a:ext>
            </a:extLst>
          </p:cNvPr>
          <p:cNvSpPr txBox="1"/>
          <p:nvPr/>
        </p:nvSpPr>
        <p:spPr>
          <a:xfrm>
            <a:off x="7710089" y="4648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6EE7C-079E-4907-9BDE-D2FC3BC0D6C7}"/>
              </a:ext>
            </a:extLst>
          </p:cNvPr>
          <p:cNvSpPr txBox="1"/>
          <p:nvPr/>
        </p:nvSpPr>
        <p:spPr>
          <a:xfrm>
            <a:off x="3261361" y="53705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4A8932-D01E-47BD-A54E-F7952DED15A0}"/>
              </a:ext>
            </a:extLst>
          </p:cNvPr>
          <p:cNvSpPr txBox="1"/>
          <p:nvPr/>
        </p:nvSpPr>
        <p:spPr>
          <a:xfrm>
            <a:off x="7887220" y="5370551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3C9512F-7D4A-47FD-9986-68485C1937F6}"/>
              </a:ext>
            </a:extLst>
          </p:cNvPr>
          <p:cNvSpPr/>
          <p:nvPr/>
        </p:nvSpPr>
        <p:spPr>
          <a:xfrm>
            <a:off x="6895826" y="4295793"/>
            <a:ext cx="2102638" cy="15462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0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05138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이미지 분류를 위한 </a:t>
            </a:r>
            <a:r>
              <a:rPr lang="en-US" altLang="ko-KR" b="1" dirty="0"/>
              <a:t>CNN</a:t>
            </a:r>
            <a:r>
              <a:rPr lang="ko-KR" altLang="en-US" b="1" dirty="0"/>
              <a:t>의 입출력 구조 확인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5125C-DF4B-43A7-92B6-50057CF7C9CB}"/>
              </a:ext>
            </a:extLst>
          </p:cNvPr>
          <p:cNvSpPr txBox="1"/>
          <p:nvPr/>
        </p:nvSpPr>
        <p:spPr>
          <a:xfrm>
            <a:off x="5087550" y="549037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CNN model </a:t>
            </a:r>
            <a:r>
              <a:rPr lang="ko-KR" altLang="en-US" b="1" dirty="0"/>
              <a:t>예시</a:t>
            </a:r>
          </a:p>
        </p:txBody>
      </p:sp>
      <p:pic>
        <p:nvPicPr>
          <p:cNvPr id="24" name="Picture 2" descr="ML: CNN">
            <a:extLst>
              <a:ext uri="{FF2B5EF4-FFF2-40B4-BE49-F238E27FC236}">
                <a16:creationId xmlns:a16="http://schemas.microsoft.com/office/drawing/2014/main" id="{6A07586F-3878-4B5C-9109-FE00B2125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20796" r="76035" b="33510"/>
          <a:stretch/>
        </p:blipFill>
        <p:spPr bwMode="auto">
          <a:xfrm>
            <a:off x="1235495" y="2978150"/>
            <a:ext cx="1422399" cy="144780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D188E61-EA40-4E7C-B628-C237071A6866}"/>
              </a:ext>
            </a:extLst>
          </p:cNvPr>
          <p:cNvSpPr/>
          <p:nvPr/>
        </p:nvSpPr>
        <p:spPr>
          <a:xfrm>
            <a:off x="3325563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8870F-BF23-422B-81AB-372A2ADF637C}"/>
              </a:ext>
            </a:extLst>
          </p:cNvPr>
          <p:cNvSpPr txBox="1"/>
          <p:nvPr/>
        </p:nvSpPr>
        <p:spPr>
          <a:xfrm>
            <a:off x="1440963" y="246808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28x28x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76E22F-F811-4C89-91E9-7A7C845778AF}"/>
              </a:ext>
            </a:extLst>
          </p:cNvPr>
          <p:cNvSpPr txBox="1"/>
          <p:nvPr/>
        </p:nvSpPr>
        <p:spPr>
          <a:xfrm>
            <a:off x="2931648" y="4013200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1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1333945E-CA71-450D-8A42-B03F466CAE51}"/>
              </a:ext>
            </a:extLst>
          </p:cNvPr>
          <p:cNvSpPr/>
          <p:nvPr/>
        </p:nvSpPr>
        <p:spPr>
          <a:xfrm>
            <a:off x="4531712" y="2887352"/>
            <a:ext cx="1000760" cy="1583690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11335-7275-4C17-B304-AD5DF8B84923}"/>
              </a:ext>
            </a:extLst>
          </p:cNvPr>
          <p:cNvSpPr txBox="1"/>
          <p:nvPr/>
        </p:nvSpPr>
        <p:spPr>
          <a:xfrm>
            <a:off x="4531712" y="24680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24x24x</a:t>
            </a:r>
            <a:r>
              <a:rPr lang="en-US" altLang="ko-KR" b="1" dirty="0">
                <a:solidFill>
                  <a:srgbClr val="0000FF"/>
                </a:solidFill>
              </a:rPr>
              <a:t>32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617A0EC-803C-4FAE-B18A-611491FBA985}"/>
              </a:ext>
            </a:extLst>
          </p:cNvPr>
          <p:cNvSpPr/>
          <p:nvPr/>
        </p:nvSpPr>
        <p:spPr>
          <a:xfrm>
            <a:off x="6200141" y="3510280"/>
            <a:ext cx="538480" cy="289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7D8A7-CCE3-47CF-B620-AA255C88FF1D}"/>
              </a:ext>
            </a:extLst>
          </p:cNvPr>
          <p:cNvSpPr txBox="1"/>
          <p:nvPr/>
        </p:nvSpPr>
        <p:spPr>
          <a:xfrm>
            <a:off x="5696691" y="3974998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Conv. 2</a:t>
            </a:r>
          </a:p>
          <a:p>
            <a:pPr algn="ctr"/>
            <a:r>
              <a:rPr lang="en-US" altLang="ko-KR" dirty="0"/>
              <a:t>[5x5x</a:t>
            </a:r>
            <a:r>
              <a:rPr lang="en-US" altLang="ko-KR" dirty="0">
                <a:solidFill>
                  <a:srgbClr val="0000FF"/>
                </a:solidFill>
              </a:rPr>
              <a:t>32</a:t>
            </a:r>
            <a:r>
              <a:rPr lang="en-US" altLang="ko-KR" dirty="0"/>
              <a:t>]x</a:t>
            </a:r>
            <a:r>
              <a:rPr lang="en-US" altLang="ko-KR" dirty="0">
                <a:solidFill>
                  <a:srgbClr val="00B050"/>
                </a:solidFill>
              </a:rPr>
              <a:t>32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0D574D44-6BE5-4BA7-9AA4-F8BA97C19E67}"/>
              </a:ext>
            </a:extLst>
          </p:cNvPr>
          <p:cNvSpPr/>
          <p:nvPr/>
        </p:nvSpPr>
        <p:spPr>
          <a:xfrm>
            <a:off x="7406290" y="3070232"/>
            <a:ext cx="787400" cy="1246051"/>
          </a:xfrm>
          <a:prstGeom prst="cube">
            <a:avLst>
              <a:gd name="adj" fmla="val 45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396550-6941-4F38-B8D6-55B583F9250F}"/>
              </a:ext>
            </a:extLst>
          </p:cNvPr>
          <p:cNvSpPr txBox="1"/>
          <p:nvPr/>
        </p:nvSpPr>
        <p:spPr>
          <a:xfrm>
            <a:off x="7248978" y="2468086"/>
            <a:ext cx="123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20x20x</a:t>
            </a:r>
            <a:r>
              <a:rPr lang="en-US" altLang="ko-KR" b="1" dirty="0">
                <a:solidFill>
                  <a:srgbClr val="00B050"/>
                </a:solidFill>
              </a:rPr>
              <a:t>32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10BD0E-2C32-43FB-BA0E-A58B7208715C}"/>
              </a:ext>
            </a:extLst>
          </p:cNvPr>
          <p:cNvSpPr txBox="1"/>
          <p:nvPr/>
        </p:nvSpPr>
        <p:spPr>
          <a:xfrm>
            <a:off x="8861359" y="3957116"/>
            <a:ext cx="313258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출력의 형태가 </a:t>
            </a:r>
            <a:r>
              <a:rPr lang="en-US" altLang="ko-KR" b="1" dirty="0">
                <a:solidFill>
                  <a:srgbClr val="FF0000"/>
                </a:solidFill>
              </a:rPr>
              <a:t>cube </a:t>
            </a:r>
            <a:r>
              <a:rPr lang="ko-KR" altLang="en-US" b="1" dirty="0">
                <a:solidFill>
                  <a:srgbClr val="FF0000"/>
                </a:solidFill>
              </a:rPr>
              <a:t>이므로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예측 결과를 확인 할 수 없음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AAB1F-A687-4640-B385-72393A86DD60}"/>
              </a:ext>
            </a:extLst>
          </p:cNvPr>
          <p:cNvSpPr txBox="1"/>
          <p:nvPr/>
        </p:nvSpPr>
        <p:spPr>
          <a:xfrm>
            <a:off x="8861361" y="3373996"/>
            <a:ext cx="502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…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6476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22525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입출력 구조 확인</a:t>
            </a:r>
            <a:endParaRPr lang="en-US" altLang="ko-KR" b="1" dirty="0"/>
          </a:p>
        </p:txBody>
      </p:sp>
      <p:pic>
        <p:nvPicPr>
          <p:cNvPr id="17" name="Picture 2" descr="Looking inside neural nets">
            <a:extLst>
              <a:ext uri="{FF2B5EF4-FFF2-40B4-BE49-F238E27FC236}">
                <a16:creationId xmlns:a16="http://schemas.microsoft.com/office/drawing/2014/main" id="{4533D812-9526-4178-8E15-C9AE7C652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2265933" y="2129966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CC384C-D5D9-4516-A8DC-6A60D69F0F64}"/>
              </a:ext>
            </a:extLst>
          </p:cNvPr>
          <p:cNvSpPr/>
          <p:nvPr/>
        </p:nvSpPr>
        <p:spPr>
          <a:xfrm>
            <a:off x="4275656" y="2233005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평탄화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937B7F-CE1D-4647-B3EE-D54F657C299B}"/>
              </a:ext>
            </a:extLst>
          </p:cNvPr>
          <p:cNvSpPr/>
          <p:nvPr/>
        </p:nvSpPr>
        <p:spPr>
          <a:xfrm>
            <a:off x="6575545" y="2233005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MLP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69F6E-C825-402B-93F0-52183447D1C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347367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01DF52E-4294-4867-9F42-C80214037DE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47256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DACE71-30CA-4496-A8D0-DBCCE618C818}"/>
              </a:ext>
            </a:extLst>
          </p:cNvPr>
          <p:cNvCxnSpPr>
            <a:cxnSpLocks/>
            <a:stCxn id="19" idx="3"/>
            <a:endCxn id="36" idx="1"/>
          </p:cNvCxnSpPr>
          <p:nvPr/>
        </p:nvCxnSpPr>
        <p:spPr>
          <a:xfrm>
            <a:off x="7947145" y="2667345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D9B2A2-8E98-4792-9CA5-ADAE68688517}"/>
              </a:ext>
            </a:extLst>
          </p:cNvPr>
          <p:cNvSpPr txBox="1"/>
          <p:nvPr/>
        </p:nvSpPr>
        <p:spPr>
          <a:xfrm>
            <a:off x="8875434" y="24826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56DC68-7DCC-46B4-B3EA-FCE3D22BD16D}"/>
              </a:ext>
            </a:extLst>
          </p:cNvPr>
          <p:cNvSpPr txBox="1"/>
          <p:nvPr/>
        </p:nvSpPr>
        <p:spPr>
          <a:xfrm>
            <a:off x="2126816" y="320472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D70754-75C2-45A6-BF5C-4D845D45EC5F}"/>
              </a:ext>
            </a:extLst>
          </p:cNvPr>
          <p:cNvSpPr txBox="1"/>
          <p:nvPr/>
        </p:nvSpPr>
        <p:spPr>
          <a:xfrm>
            <a:off x="5647256" y="32047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784 x 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A1C91F-E531-47E0-B98A-E8CBB36C80B2}"/>
              </a:ext>
            </a:extLst>
          </p:cNvPr>
          <p:cNvSpPr txBox="1"/>
          <p:nvPr/>
        </p:nvSpPr>
        <p:spPr>
          <a:xfrm>
            <a:off x="9052565" y="3204724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pic>
        <p:nvPicPr>
          <p:cNvPr id="42" name="Picture 2" descr="Looking inside neural nets">
            <a:extLst>
              <a:ext uri="{FF2B5EF4-FFF2-40B4-BE49-F238E27FC236}">
                <a16:creationId xmlns:a16="http://schemas.microsoft.com/office/drawing/2014/main" id="{B7AEB79D-F330-4E59-A6D8-42BA5D974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21219" r="74723" b="32492"/>
          <a:stretch/>
        </p:blipFill>
        <p:spPr bwMode="auto">
          <a:xfrm>
            <a:off x="1115988" y="4295793"/>
            <a:ext cx="1081434" cy="10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D344CC-0956-4CB2-9C08-84EF621F0D5D}"/>
              </a:ext>
            </a:extLst>
          </p:cNvPr>
          <p:cNvSpPr/>
          <p:nvPr/>
        </p:nvSpPr>
        <p:spPr>
          <a:xfrm>
            <a:off x="3125711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CNN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4BECDE9-9292-493E-B7B1-AF6BE14FF32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2197422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342EE0-5264-44E7-8E84-B1884CE5BC90}"/>
              </a:ext>
            </a:extLst>
          </p:cNvPr>
          <p:cNvSpPr txBox="1"/>
          <p:nvPr/>
        </p:nvSpPr>
        <p:spPr>
          <a:xfrm>
            <a:off x="976872" y="537055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28 x 28 x 1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A44042-9CEB-4FE4-96F3-E295C4F8440C}"/>
              </a:ext>
            </a:extLst>
          </p:cNvPr>
          <p:cNvSpPr/>
          <p:nvPr/>
        </p:nvSpPr>
        <p:spPr>
          <a:xfrm>
            <a:off x="7725489" y="4398832"/>
            <a:ext cx="1371600" cy="868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FC layers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0847FB8-E360-4471-B514-927EDCD2DA8B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097089" y="4833172"/>
            <a:ext cx="928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4CC4CD7-896C-49A4-BCB9-35AAC7E551A1}"/>
              </a:ext>
            </a:extLst>
          </p:cNvPr>
          <p:cNvSpPr txBox="1"/>
          <p:nvPr/>
        </p:nvSpPr>
        <p:spPr>
          <a:xfrm>
            <a:off x="10025378" y="46485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 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0ED073-F087-4F14-B9BF-1FEE3A874C5E}"/>
              </a:ext>
            </a:extLst>
          </p:cNvPr>
          <p:cNvSpPr txBox="1"/>
          <p:nvPr/>
        </p:nvSpPr>
        <p:spPr>
          <a:xfrm>
            <a:off x="10202509" y="5357920"/>
            <a:ext cx="8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10 x 1</a:t>
            </a:r>
            <a:endParaRPr lang="ko-KR" altLang="en-US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BE7EF16-8ED2-3340-E0AF-47C68BDF9590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4497311" y="4833172"/>
            <a:ext cx="9246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6BE4F1-57F8-F8A5-9751-A94AA39866E4}"/>
              </a:ext>
            </a:extLst>
          </p:cNvPr>
          <p:cNvSpPr/>
          <p:nvPr/>
        </p:nvSpPr>
        <p:spPr>
          <a:xfrm>
            <a:off x="5421969" y="4398832"/>
            <a:ext cx="1371600" cy="868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평탄화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6CE79D4-DE69-2B18-301F-6C3D1E023E7D}"/>
              </a:ext>
            </a:extLst>
          </p:cNvPr>
          <p:cNvCxnSpPr>
            <a:cxnSpLocks/>
            <a:stCxn id="3" idx="3"/>
            <a:endCxn id="49" idx="1"/>
          </p:cNvCxnSpPr>
          <p:nvPr/>
        </p:nvCxnSpPr>
        <p:spPr>
          <a:xfrm>
            <a:off x="6793569" y="4833172"/>
            <a:ext cx="931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D8F041-D988-98E0-07E9-562B326920C5}"/>
              </a:ext>
            </a:extLst>
          </p:cNvPr>
          <p:cNvSpPr txBox="1"/>
          <p:nvPr/>
        </p:nvSpPr>
        <p:spPr>
          <a:xfrm>
            <a:off x="4044815" y="5555217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Feature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maps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(Tensor)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D304EB6-F711-65F3-8F69-BAE60746B24B}"/>
              </a:ext>
            </a:extLst>
          </p:cNvPr>
          <p:cNvSpPr/>
          <p:nvPr/>
        </p:nvSpPr>
        <p:spPr>
          <a:xfrm rot="10800000">
            <a:off x="4753125" y="5120878"/>
            <a:ext cx="268457" cy="3693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A1F2A-AA60-6732-D813-CFAD1F5C0E07}"/>
              </a:ext>
            </a:extLst>
          </p:cNvPr>
          <p:cNvSpPr txBox="1"/>
          <p:nvPr/>
        </p:nvSpPr>
        <p:spPr>
          <a:xfrm>
            <a:off x="6639597" y="5555217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1D vector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B8E7FD2-F388-2123-391F-2795DA131E47}"/>
              </a:ext>
            </a:extLst>
          </p:cNvPr>
          <p:cNvSpPr/>
          <p:nvPr/>
        </p:nvSpPr>
        <p:spPr>
          <a:xfrm rot="10800000">
            <a:off x="7123485" y="5120878"/>
            <a:ext cx="268457" cy="3693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2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MNIST</a:t>
            </a:r>
            <a:r>
              <a:rPr lang="ko-KR" altLang="en-US" sz="2500" b="1" dirty="0">
                <a:solidFill>
                  <a:schemeClr val="bg1"/>
                </a:solidFill>
              </a:rPr>
              <a:t> 분류 실습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6551794" cy="831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LeNet5: 2 convolutional</a:t>
            </a:r>
            <a:r>
              <a:rPr lang="ko-KR" altLang="en-US" b="1" dirty="0"/>
              <a:t> </a:t>
            </a:r>
            <a:r>
              <a:rPr lang="en-US" altLang="ko-KR" b="1" dirty="0"/>
              <a:t>layers,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fully</a:t>
            </a:r>
            <a:r>
              <a:rPr lang="ko-KR" altLang="en-US" b="1" dirty="0"/>
              <a:t> </a:t>
            </a:r>
            <a:r>
              <a:rPr lang="en-US" altLang="ko-KR" b="1" dirty="0"/>
              <a:t>connected</a:t>
            </a:r>
            <a:r>
              <a:rPr lang="ko-KR" altLang="en-US" b="1" dirty="0"/>
              <a:t> </a:t>
            </a:r>
            <a:r>
              <a:rPr lang="en-US" altLang="ko-KR" b="1" dirty="0"/>
              <a:t>layers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Filter size: 5x5, Stride: 1, Padding: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2FC61-8AC0-499F-8296-71FFF21A326B}"/>
              </a:ext>
            </a:extLst>
          </p:cNvPr>
          <p:cNvSpPr txBox="1"/>
          <p:nvPr/>
        </p:nvSpPr>
        <p:spPr>
          <a:xfrm>
            <a:off x="5300849" y="566437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LeNet-5 </a:t>
            </a:r>
            <a:r>
              <a:rPr lang="ko-KR" altLang="en-US" b="1" dirty="0"/>
              <a:t>구조</a:t>
            </a:r>
          </a:p>
        </p:txBody>
      </p:sp>
      <p:pic>
        <p:nvPicPr>
          <p:cNvPr id="27" name="Picture 4" descr="The LeNet-5 Architecture, a convolutional neural network ...">
            <a:extLst>
              <a:ext uri="{FF2B5EF4-FFF2-40B4-BE49-F238E27FC236}">
                <a16:creationId xmlns:a16="http://schemas.microsoft.com/office/drawing/2014/main" id="{120104DA-7824-46C1-BEBD-43252591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7"/>
          <a:stretch/>
        </p:blipFill>
        <p:spPr bwMode="auto">
          <a:xfrm>
            <a:off x="961715" y="1901336"/>
            <a:ext cx="10268570" cy="3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02105B-2A65-4F05-960C-6FE3159FBC53}"/>
              </a:ext>
            </a:extLst>
          </p:cNvPr>
          <p:cNvSpPr txBox="1"/>
          <p:nvPr/>
        </p:nvSpPr>
        <p:spPr>
          <a:xfrm>
            <a:off x="2372418" y="510903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AEEC6-87AC-432F-A47A-85FCFF0CE8C2}"/>
              </a:ext>
            </a:extLst>
          </p:cNvPr>
          <p:cNvSpPr txBox="1"/>
          <p:nvPr/>
        </p:nvSpPr>
        <p:spPr>
          <a:xfrm>
            <a:off x="6107250" y="5109033"/>
            <a:ext cx="13882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Convolution 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57F8C-6EFF-4CDD-BA42-9B9AF25A43CE}"/>
              </a:ext>
            </a:extLst>
          </p:cNvPr>
          <p:cNvSpPr txBox="1"/>
          <p:nvPr/>
        </p:nvSpPr>
        <p:spPr>
          <a:xfrm>
            <a:off x="4909002" y="510903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D7711F-38A9-4BD0-8AAD-9C1556F6A7D2}"/>
              </a:ext>
            </a:extLst>
          </p:cNvPr>
          <p:cNvSpPr txBox="1"/>
          <p:nvPr/>
        </p:nvSpPr>
        <p:spPr>
          <a:xfrm>
            <a:off x="7931602" y="5109033"/>
            <a:ext cx="831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Pooling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C7C61E-F2D5-44F3-8166-C43DDC1572E4}"/>
              </a:ext>
            </a:extLst>
          </p:cNvPr>
          <p:cNvSpPr txBox="1"/>
          <p:nvPr/>
        </p:nvSpPr>
        <p:spPr>
          <a:xfrm>
            <a:off x="8569198" y="4801256"/>
            <a:ext cx="1452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</a:rPr>
              <a:t>평탄화 </a:t>
            </a:r>
            <a:r>
              <a:rPr lang="en-US" altLang="ko-KR" sz="1400" b="1" dirty="0">
                <a:solidFill>
                  <a:srgbClr val="0000FF"/>
                </a:solidFill>
              </a:rPr>
              <a:t>&amp; FC1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06BA9-33C8-4F5F-B876-3E8BA3AE5921}"/>
              </a:ext>
            </a:extLst>
          </p:cNvPr>
          <p:cNvSpPr txBox="1"/>
          <p:nvPr/>
        </p:nvSpPr>
        <p:spPr>
          <a:xfrm>
            <a:off x="9838336" y="4493479"/>
            <a:ext cx="1075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FC2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FEB53-D50A-6EDA-F1CF-AA86496FE09E}"/>
              </a:ext>
            </a:extLst>
          </p:cNvPr>
          <p:cNvSpPr txBox="1"/>
          <p:nvPr/>
        </p:nvSpPr>
        <p:spPr>
          <a:xfrm>
            <a:off x="0" y="6537496"/>
            <a:ext cx="5423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[Proc. on IEEE 1998] Gradient-based learning applied to document recognition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23656</TotalTime>
  <Words>1739</Words>
  <Application>Microsoft Office PowerPoint</Application>
  <PresentationFormat>와이드스크린</PresentationFormat>
  <Paragraphs>409</Paragraphs>
  <Slides>33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1037</cp:revision>
  <dcterms:modified xsi:type="dcterms:W3CDTF">2023-11-09T01:00:20Z</dcterms:modified>
</cp:coreProperties>
</file>